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62" r:id="rId1"/>
    <p:sldMasterId id="2147483711" r:id="rId2"/>
  </p:sldMasterIdLst>
  <p:notesMasterIdLst>
    <p:notesMasterId r:id="rId23"/>
  </p:notesMasterIdLst>
  <p:sldIdLst>
    <p:sldId id="285" r:id="rId3"/>
    <p:sldId id="317" r:id="rId4"/>
    <p:sldId id="296" r:id="rId5"/>
    <p:sldId id="315" r:id="rId6"/>
    <p:sldId id="316" r:id="rId7"/>
    <p:sldId id="312" r:id="rId8"/>
    <p:sldId id="307" r:id="rId9"/>
    <p:sldId id="304" r:id="rId10"/>
    <p:sldId id="308" r:id="rId11"/>
    <p:sldId id="306" r:id="rId12"/>
    <p:sldId id="300" r:id="rId13"/>
    <p:sldId id="301" r:id="rId14"/>
    <p:sldId id="309" r:id="rId15"/>
    <p:sldId id="311" r:id="rId16"/>
    <p:sldId id="314" r:id="rId17"/>
    <p:sldId id="299" r:id="rId18"/>
    <p:sldId id="310" r:id="rId19"/>
    <p:sldId id="294" r:id="rId20"/>
    <p:sldId id="295" r:id="rId21"/>
    <p:sldId id="313" r:id="rId22"/>
  </p:sldIdLst>
  <p:sldSz cx="9144000" cy="5143500" type="screen16x9"/>
  <p:notesSz cx="6797675" cy="992822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646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0" autoAdjust="0"/>
    <p:restoredTop sz="86378" autoAdjust="0"/>
  </p:normalViewPr>
  <p:slideViewPr>
    <p:cSldViewPr snapToGrid="0">
      <p:cViewPr>
        <p:scale>
          <a:sx n="112" d="100"/>
          <a:sy n="112" d="100"/>
        </p:scale>
        <p:origin x="928" y="35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s>
</file>

<file path=ppt/media/hdphoto1.wdp>
</file>

<file path=ppt/media/image1.jpg>
</file>

<file path=ppt/media/image10.png>
</file>

<file path=ppt/media/image2.png>
</file>

<file path=ppt/media/image3.tiff>
</file>

<file path=ppt/media/image4.png>
</file>

<file path=ppt/media/image5.png>
</file>

<file path=ppt/media/image6.tiff>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1" y="0"/>
            <a:ext cx="2945658" cy="496411"/>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50442" y="0"/>
            <a:ext cx="2945658" cy="496411"/>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90488" y="744538"/>
            <a:ext cx="6616700" cy="3722687"/>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79768" y="4715907"/>
            <a:ext cx="5438139" cy="4467701"/>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1" y="9430091"/>
            <a:ext cx="2945658" cy="496411"/>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50442" y="9430091"/>
            <a:ext cx="2945658" cy="496411"/>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GB" sz="1200" b="0" i="0" u="none" strike="noStrike" cap="none">
                <a:solidFill>
                  <a:schemeClr val="dk1"/>
                </a:solidFill>
                <a:latin typeface="Calibri"/>
                <a:ea typeface="Calibri"/>
                <a:cs typeface="Calibri"/>
                <a:sym typeface="Calibri"/>
              </a:rPr>
              <a:t>‹#›</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0343540"/>
      </p:ext>
    </p:extLst>
  </p:cSld>
  <p:clrMap bg1="lt1" tx1="dk1" bg2="dk2" tx2="lt2" accent1="accent1" accent2="accent2" accent3="accent3" accent4="accent4" accent5="accent5" accent6="accent6" hlink="hlink" folHlink="folHlink"/>
  <p:notesStyle>
    <a:lvl1pPr marL="0" algn="l" defTabSz="914333" rtl="0" eaLnBrk="1" latinLnBrk="0" hangingPunct="1">
      <a:defRPr sz="1200" kern="1200">
        <a:solidFill>
          <a:schemeClr val="tx1"/>
        </a:solidFill>
        <a:latin typeface="+mn-lt"/>
        <a:ea typeface="+mn-ea"/>
        <a:cs typeface="+mn-cs"/>
      </a:defRPr>
    </a:lvl1pPr>
    <a:lvl2pPr marL="457166" algn="l" defTabSz="914333" rtl="0" eaLnBrk="1" latinLnBrk="0" hangingPunct="1">
      <a:defRPr sz="1200" kern="1200">
        <a:solidFill>
          <a:schemeClr val="tx1"/>
        </a:solidFill>
        <a:latin typeface="+mn-lt"/>
        <a:ea typeface="+mn-ea"/>
        <a:cs typeface="+mn-cs"/>
      </a:defRPr>
    </a:lvl2pPr>
    <a:lvl3pPr marL="914333" algn="l" defTabSz="914333" rtl="0" eaLnBrk="1" latinLnBrk="0" hangingPunct="1">
      <a:defRPr sz="1200" kern="1200">
        <a:solidFill>
          <a:schemeClr val="tx1"/>
        </a:solidFill>
        <a:latin typeface="+mn-lt"/>
        <a:ea typeface="+mn-ea"/>
        <a:cs typeface="+mn-cs"/>
      </a:defRPr>
    </a:lvl3pPr>
    <a:lvl4pPr marL="1371498" algn="l" defTabSz="914333" rtl="0" eaLnBrk="1" latinLnBrk="0" hangingPunct="1">
      <a:defRPr sz="1200" kern="1200">
        <a:solidFill>
          <a:schemeClr val="tx1"/>
        </a:solidFill>
        <a:latin typeface="+mn-lt"/>
        <a:ea typeface="+mn-ea"/>
        <a:cs typeface="+mn-cs"/>
      </a:defRPr>
    </a:lvl4pPr>
    <a:lvl5pPr marL="1828664" algn="l" defTabSz="914333" rtl="0" eaLnBrk="1" latinLnBrk="0" hangingPunct="1">
      <a:defRPr sz="1200" kern="1200">
        <a:solidFill>
          <a:schemeClr val="tx1"/>
        </a:solidFill>
        <a:latin typeface="+mn-lt"/>
        <a:ea typeface="+mn-ea"/>
        <a:cs typeface="+mn-cs"/>
      </a:defRPr>
    </a:lvl5pPr>
    <a:lvl6pPr marL="2285829" algn="l" defTabSz="914333" rtl="0" eaLnBrk="1" latinLnBrk="0" hangingPunct="1">
      <a:defRPr sz="1200" kern="1200">
        <a:solidFill>
          <a:schemeClr val="tx1"/>
        </a:solidFill>
        <a:latin typeface="+mn-lt"/>
        <a:ea typeface="+mn-ea"/>
        <a:cs typeface="+mn-cs"/>
      </a:defRPr>
    </a:lvl6pPr>
    <a:lvl7pPr marL="2742995" algn="l" defTabSz="914333" rtl="0" eaLnBrk="1" latinLnBrk="0" hangingPunct="1">
      <a:defRPr sz="1200" kern="1200">
        <a:solidFill>
          <a:schemeClr val="tx1"/>
        </a:solidFill>
        <a:latin typeface="+mn-lt"/>
        <a:ea typeface="+mn-ea"/>
        <a:cs typeface="+mn-cs"/>
      </a:defRPr>
    </a:lvl7pPr>
    <a:lvl8pPr marL="3200160" algn="l" defTabSz="914333" rtl="0" eaLnBrk="1" latinLnBrk="0" hangingPunct="1">
      <a:defRPr sz="1200" kern="1200">
        <a:solidFill>
          <a:schemeClr val="tx1"/>
        </a:solidFill>
        <a:latin typeface="+mn-lt"/>
        <a:ea typeface="+mn-ea"/>
        <a:cs typeface="+mn-cs"/>
      </a:defRPr>
    </a:lvl8pPr>
    <a:lvl9pPr marL="3657326" algn="l" defTabSz="91433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19335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33" rtl="0" eaLnBrk="1" fontAlgn="auto" latinLnBrk="0" hangingPunct="1">
              <a:lnSpc>
                <a:spcPct val="100000"/>
              </a:lnSpc>
              <a:spcBef>
                <a:spcPts val="0"/>
              </a:spcBef>
              <a:spcAft>
                <a:spcPts val="0"/>
              </a:spcAft>
              <a:buClrTx/>
              <a:buSzTx/>
              <a:buFont typeface="Arial" charset="0"/>
              <a:buNone/>
              <a:tabLst/>
              <a:defRPr/>
            </a:pPr>
            <a:r>
              <a:rPr lang="en-US" dirty="0" smtClean="0"/>
              <a:t>Referenced:</a:t>
            </a:r>
            <a:r>
              <a:rPr lang="en-US" baseline="0" dirty="0" smtClean="0"/>
              <a:t>  Overview of the UK Demand Response (Mitchell Curtis 2015)</a:t>
            </a:r>
          </a:p>
          <a:p>
            <a:pPr marL="0" marR="0" indent="0" algn="l" defTabSz="914333" rtl="0" eaLnBrk="1" fontAlgn="auto" latinLnBrk="0" hangingPunct="1">
              <a:lnSpc>
                <a:spcPct val="100000"/>
              </a:lnSpc>
              <a:spcBef>
                <a:spcPts val="0"/>
              </a:spcBef>
              <a:spcAft>
                <a:spcPts val="0"/>
              </a:spcAft>
              <a:buClrTx/>
              <a:buSzTx/>
              <a:buFont typeface="Arial" charset="0"/>
              <a:buNone/>
              <a:tabLst/>
              <a:defRPr/>
            </a:pP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01618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charset="0"/>
              <a:buNone/>
            </a:pPr>
            <a:r>
              <a:rPr lang="en-US" dirty="0" smtClean="0"/>
              <a:t>* to contract directly with National Grid (smaller loads via demand side providers)</a:t>
            </a:r>
          </a:p>
          <a:p>
            <a:pPr marL="0" indent="0">
              <a:buFont typeface="Arial" charset="0"/>
              <a:buNone/>
            </a:pPr>
            <a:r>
              <a:rPr lang="en-US" dirty="0" smtClean="0"/>
              <a:t>** Average number of times called on per year, based on recent data. Source: National Grid </a:t>
            </a:r>
          </a:p>
          <a:p>
            <a:pPr marL="0" indent="0">
              <a:buFont typeface="Arial" charset="0"/>
              <a:buNone/>
            </a:pPr>
            <a:r>
              <a:rPr lang="en-US" dirty="0" smtClean="0"/>
              <a:t>*** Relative value to participant </a:t>
            </a:r>
          </a:p>
          <a:p>
            <a:pPr marL="0" indent="0">
              <a:buFont typeface="Arial" charset="0"/>
              <a:buNone/>
            </a:pPr>
            <a:r>
              <a:rPr lang="en-US" dirty="0" smtClean="0"/>
              <a:t>£ the greater the number of ‘£’ signs indicates a greater value to the demand side participant </a:t>
            </a:r>
          </a:p>
          <a:p>
            <a:pPr marL="0" indent="0">
              <a:buFont typeface="Arial" charset="0"/>
              <a:buNone/>
            </a:pPr>
            <a:endParaRPr lang="en-US" dirty="0" smtClean="0"/>
          </a:p>
          <a:p>
            <a:pPr marL="0" marR="0" indent="0" algn="l" defTabSz="914333" rtl="0" eaLnBrk="1" fontAlgn="auto" latinLnBrk="0" hangingPunct="1">
              <a:lnSpc>
                <a:spcPct val="100000"/>
              </a:lnSpc>
              <a:spcBef>
                <a:spcPts val="0"/>
              </a:spcBef>
              <a:spcAft>
                <a:spcPts val="0"/>
              </a:spcAft>
              <a:buClrTx/>
              <a:buSzTx/>
              <a:buFont typeface="Arial" charset="0"/>
              <a:buNone/>
              <a:tabLst/>
              <a:defRPr/>
            </a:pPr>
            <a:r>
              <a:rPr lang="en-US" dirty="0" smtClean="0"/>
              <a:t>Referenced : Demand Side Flexibility Annual Report 2016 (National Grid 2017)</a:t>
            </a:r>
          </a:p>
          <a:p>
            <a:pPr marL="0" indent="0">
              <a:buFont typeface="Arial" charset="0"/>
              <a:buNone/>
            </a:pP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68139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charset="0"/>
              <a:buNone/>
            </a:pPr>
            <a:r>
              <a:rPr lang="en-US" dirty="0" smtClean="0"/>
              <a:t>£ the greater the number of ‘£’ signs indicates a greater value to the demand side participant </a:t>
            </a:r>
          </a:p>
          <a:p>
            <a:pPr marL="0" indent="0">
              <a:buFont typeface="Arial" charset="0"/>
              <a:buNone/>
            </a:pPr>
            <a:endParaRPr lang="en-US" dirty="0" smtClean="0"/>
          </a:p>
          <a:p>
            <a:pPr marL="0" indent="0">
              <a:buFont typeface="Arial" charset="0"/>
              <a:buNone/>
            </a:pPr>
            <a:r>
              <a:rPr lang="en-US" dirty="0" smtClean="0"/>
              <a:t>Referenced : Demand Side Flexibility Annual Report 2016 (National Grid 2017)</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9</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17541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33" rtl="0" eaLnBrk="1" fontAlgn="auto" latinLnBrk="0" hangingPunct="1">
              <a:lnSpc>
                <a:spcPct val="100000"/>
              </a:lnSpc>
              <a:spcBef>
                <a:spcPts val="0"/>
              </a:spcBef>
              <a:spcAft>
                <a:spcPts val="0"/>
              </a:spcAft>
              <a:buClrTx/>
              <a:buSzTx/>
              <a:buFontTx/>
              <a:buNone/>
              <a:tabLst/>
              <a:defRPr/>
            </a:pPr>
            <a:r>
              <a:rPr lang="en-GB" dirty="0" smtClean="0"/>
              <a:t>The target vehicles chosen are the </a:t>
            </a:r>
            <a:r>
              <a:rPr lang="en-GB" b="1" dirty="0" smtClean="0"/>
              <a:t>Jaguar I-Pace </a:t>
            </a:r>
            <a:r>
              <a:rPr lang="en-GB" dirty="0" smtClean="0"/>
              <a:t>battery electric vehicles and the </a:t>
            </a:r>
            <a:r>
              <a:rPr lang="en-GB" b="1" dirty="0" smtClean="0"/>
              <a:t>Audi Q7 e-</a:t>
            </a:r>
            <a:r>
              <a:rPr lang="en-GB" b="1" dirty="0" err="1" smtClean="0"/>
              <a:t>tron</a:t>
            </a:r>
            <a:r>
              <a:rPr lang="en-GB" dirty="0" smtClean="0"/>
              <a:t> plug in hybrid vehicle. These were chosen as the high range electric vehicles will have the highest demand response capabilities per device with the plug in hybrids offering the least disturbance to drivers and the two</a:t>
            </a:r>
            <a:r>
              <a:rPr lang="en-GB" b="1" dirty="0" smtClean="0"/>
              <a:t> being in a comparable vehicle bracket</a:t>
            </a:r>
          </a:p>
          <a:p>
            <a:endParaRPr lang="en-US" dirty="0" smtClean="0"/>
          </a:p>
          <a:p>
            <a:endParaRPr lang="en-US" dirty="0" smtClean="0"/>
          </a:p>
          <a:p>
            <a:r>
              <a:rPr lang="en-US" dirty="0" smtClean="0"/>
              <a:t>Image credit:</a:t>
            </a:r>
            <a:r>
              <a:rPr lang="en-US" baseline="0" dirty="0" smtClean="0"/>
              <a:t> http://</a:t>
            </a:r>
            <a:r>
              <a:rPr lang="en-US" baseline="0" dirty="0" err="1" smtClean="0"/>
              <a:t>ksassets.timeincuk.net</a:t>
            </a:r>
            <a:r>
              <a:rPr lang="en-US" baseline="0" dirty="0" smtClean="0"/>
              <a:t>/</a:t>
            </a:r>
            <a:r>
              <a:rPr lang="en-US" baseline="0" dirty="0" err="1" smtClean="0"/>
              <a:t>wp</a:t>
            </a:r>
            <a:r>
              <a:rPr lang="en-US" baseline="0" dirty="0" smtClean="0"/>
              <a:t>/uploads/sites/54/2017/03/jaguar-ipace-4-1.jpg/</a:t>
            </a:r>
            <a:endParaRPr lang="en-US" dirty="0" smtClean="0"/>
          </a:p>
          <a:p>
            <a:endParaRPr lang="en-US" dirty="0" smtClean="0"/>
          </a:p>
          <a:p>
            <a:pPr marL="0" marR="0" indent="0" algn="l" defTabSz="914333" rtl="0" eaLnBrk="1" fontAlgn="auto" latinLnBrk="0" hangingPunct="1">
              <a:lnSpc>
                <a:spcPct val="100000"/>
              </a:lnSpc>
              <a:spcBef>
                <a:spcPts val="0"/>
              </a:spcBef>
              <a:spcAft>
                <a:spcPts val="0"/>
              </a:spcAft>
              <a:buClrTx/>
              <a:buSzTx/>
              <a:buFontTx/>
              <a:buNone/>
              <a:tabLst/>
              <a:defRPr/>
            </a:pPr>
            <a:r>
              <a:rPr lang="en-US" dirty="0" smtClean="0"/>
              <a:t>https://</a:t>
            </a:r>
            <a:r>
              <a:rPr lang="en-US" dirty="0" err="1" smtClean="0"/>
              <a:t>www.audi.co.uk</a:t>
            </a:r>
            <a:r>
              <a:rPr lang="en-US" dirty="0" smtClean="0"/>
              <a:t>/</a:t>
            </a:r>
            <a:r>
              <a:rPr lang="en-US" dirty="0" err="1" smtClean="0"/>
              <a:t>audi</a:t>
            </a:r>
            <a:r>
              <a:rPr lang="en-US" dirty="0" smtClean="0"/>
              <a:t>-innovation/e-</a:t>
            </a:r>
            <a:r>
              <a:rPr lang="en-US" dirty="0" err="1" smtClean="0"/>
              <a:t>tron.html</a:t>
            </a:r>
            <a:endParaRPr lang="en-US" dirty="0" smtClean="0"/>
          </a:p>
          <a:p>
            <a:endParaRPr lang="en-US" dirty="0" smtClean="0"/>
          </a:p>
          <a:p>
            <a:endParaRPr lang="en-US" dirty="0" smtClean="0"/>
          </a:p>
          <a:p>
            <a:r>
              <a:rPr lang="en-US" dirty="0" smtClean="0"/>
              <a:t>Information sources: </a:t>
            </a:r>
          </a:p>
          <a:p>
            <a:r>
              <a:rPr lang="en-US" dirty="0" smtClean="0"/>
              <a:t>	I-Pace:</a:t>
            </a:r>
            <a:r>
              <a:rPr lang="en-US" baseline="0" dirty="0" smtClean="0"/>
              <a:t> Abhishek </a:t>
            </a:r>
            <a:r>
              <a:rPr lang="en-US" baseline="0" dirty="0" err="1" smtClean="0"/>
              <a:t>Sampat</a:t>
            </a:r>
            <a:r>
              <a:rPr lang="en-US" baseline="0" dirty="0" smtClean="0"/>
              <a:t>, JLR</a:t>
            </a:r>
          </a:p>
          <a:p>
            <a:pPr marL="0" marR="0" indent="0" algn="l" defTabSz="914333" rtl="0" eaLnBrk="1" fontAlgn="auto" latinLnBrk="0" hangingPunct="1">
              <a:lnSpc>
                <a:spcPct val="100000"/>
              </a:lnSpc>
              <a:spcBef>
                <a:spcPts val="0"/>
              </a:spcBef>
              <a:spcAft>
                <a:spcPts val="0"/>
              </a:spcAft>
              <a:buClrTx/>
              <a:buSzTx/>
              <a:buFontTx/>
              <a:buNone/>
              <a:tabLst/>
              <a:defRPr/>
            </a:pPr>
            <a:r>
              <a:rPr lang="en-US" baseline="0" dirty="0" smtClean="0"/>
              <a:t>	e-</a:t>
            </a:r>
            <a:r>
              <a:rPr lang="en-US" baseline="0" dirty="0" err="1" smtClean="0"/>
              <a:t>tron</a:t>
            </a:r>
            <a:r>
              <a:rPr lang="en-US" baseline="0" dirty="0" smtClean="0"/>
              <a:t>: </a:t>
            </a:r>
            <a:r>
              <a:rPr lang="en-US" dirty="0" smtClean="0"/>
              <a:t>https://</a:t>
            </a:r>
            <a:r>
              <a:rPr lang="en-US" dirty="0" err="1" smtClean="0"/>
              <a:t>www.audi.co.uk</a:t>
            </a:r>
            <a:r>
              <a:rPr lang="en-US" dirty="0" smtClean="0"/>
              <a:t>/</a:t>
            </a:r>
            <a:r>
              <a:rPr lang="en-US" dirty="0" err="1" smtClean="0"/>
              <a:t>audi</a:t>
            </a:r>
            <a:r>
              <a:rPr lang="en-US" dirty="0" smtClean="0"/>
              <a:t>-innovation/e-</a:t>
            </a:r>
            <a:r>
              <a:rPr lang="en-US" dirty="0" err="1" smtClean="0"/>
              <a:t>tron.html</a:t>
            </a:r>
            <a:endParaRPr lang="en-US" dirty="0" smtClean="0"/>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11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346066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a:t>
            </a:r>
            <a:r>
              <a:rPr lang="en-US" dirty="0" err="1" smtClean="0"/>
              <a:t>www.gov.uk</a:t>
            </a:r>
            <a:r>
              <a:rPr lang="en-US" dirty="0" smtClean="0"/>
              <a:t>/government/uploads/system/uploads/</a:t>
            </a:r>
            <a:r>
              <a:rPr lang="en-US" dirty="0" err="1" smtClean="0"/>
              <a:t>attachment_data</a:t>
            </a:r>
            <a:r>
              <a:rPr lang="en-US" dirty="0" smtClean="0"/>
              <a:t>/file/633077/national-travel-survey-2016.pdf</a:t>
            </a:r>
          </a:p>
          <a:p>
            <a:endParaRPr lang="en-US" dirty="0" smtClean="0"/>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12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851344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Machine learnt arrival/departure time at home through the week</a:t>
            </a:r>
          </a:p>
          <a:p>
            <a:endParaRPr lang="en-US" dirty="0" smtClean="0"/>
          </a:p>
          <a:p>
            <a:endParaRPr lang="en-US" dirty="0" smtClean="0"/>
          </a:p>
          <a:p>
            <a:r>
              <a:rPr lang="en-US" dirty="0" smtClean="0"/>
              <a:t>** Time required to recharge battery usage from daily commute</a:t>
            </a:r>
          </a:p>
          <a:p>
            <a:r>
              <a:rPr lang="en-US" dirty="0" smtClean="0"/>
              <a:t>Time to charge calculated using 390Wh/km</a:t>
            </a:r>
            <a:r>
              <a:rPr lang="en-US" baseline="0" dirty="0" smtClean="0"/>
              <a:t> (A </a:t>
            </a:r>
            <a:r>
              <a:rPr lang="en-US" baseline="0" dirty="0" err="1" smtClean="0"/>
              <a:t>Sampat</a:t>
            </a:r>
            <a:r>
              <a:rPr lang="en-US" baseline="0" dirty="0" smtClean="0"/>
              <a:t>,  2017)</a:t>
            </a:r>
          </a:p>
          <a:p>
            <a:r>
              <a:rPr lang="en-US" baseline="0" dirty="0" smtClean="0"/>
              <a:t>Time = (distance*624Wh/mile) / 7000W</a:t>
            </a:r>
          </a:p>
          <a:p>
            <a:r>
              <a:rPr lang="en-US" baseline="0" dirty="0" smtClean="0"/>
              <a:t>Time = distance*0.089 h</a:t>
            </a:r>
          </a:p>
          <a:p>
            <a:endParaRPr lang="en-US" baseline="0" dirty="0" smtClean="0"/>
          </a:p>
          <a:p>
            <a:endParaRPr lang="en-US" dirty="0" smtClean="0"/>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13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10793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charset="0"/>
              <a:buNone/>
            </a:pPr>
            <a:r>
              <a:rPr lang="en-US" dirty="0" smtClean="0"/>
              <a:t>*Capacity based</a:t>
            </a:r>
            <a:r>
              <a:rPr lang="en-US" baseline="0" dirty="0" smtClean="0"/>
              <a:t> on vehicles charging at home using 7kW chargers</a:t>
            </a:r>
            <a:endParaRPr lang="en-US" dirty="0" smtClean="0"/>
          </a:p>
          <a:p>
            <a:pPr marL="0" indent="0">
              <a:buFont typeface="Arial" charset="0"/>
              <a:buNone/>
            </a:pPr>
            <a:r>
              <a:rPr lang="en-US" dirty="0" smtClean="0"/>
              <a:t>**Percentage</a:t>
            </a:r>
            <a:r>
              <a:rPr lang="en-US" baseline="0" dirty="0" smtClean="0"/>
              <a:t> of the fleet available for demand response purposes at any time in day with 99% certainty </a:t>
            </a:r>
          </a:p>
          <a:p>
            <a:pPr marL="0" indent="0">
              <a:buFont typeface="Arial" charset="0"/>
              <a:buNone/>
            </a:pPr>
            <a:r>
              <a:rPr lang="en-US" baseline="0" dirty="0" smtClean="0"/>
              <a:t>*** Estimated sales of I-Pace in the UK market in first year</a:t>
            </a:r>
          </a:p>
          <a:p>
            <a:r>
              <a:rPr lang="en-US" dirty="0" smtClean="0"/>
              <a:t>**** Cars sit unused for 90% of the day.</a:t>
            </a:r>
            <a:r>
              <a:rPr lang="en-US" baseline="0" dirty="0" smtClean="0"/>
              <a:t> This has been used as a maximum possible value until a valid result is formulated </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14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787325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79"/>
        <p:cNvGrpSpPr/>
        <p:nvPr/>
      </p:nvGrpSpPr>
      <p:grpSpPr>
        <a:xfrm>
          <a:off x="0" y="0"/>
          <a:ext cx="0" cy="0"/>
          <a:chOff x="0" y="0"/>
          <a:chExt cx="0" cy="0"/>
        </a:xfrm>
      </p:grpSpPr>
      <p:sp>
        <p:nvSpPr>
          <p:cNvPr id="80" name="Shape 80"/>
          <p:cNvSpPr txBox="1">
            <a:spLocks noGrp="1"/>
          </p:cNvSpPr>
          <p:nvPr>
            <p:ph type="sldNum" idx="12"/>
          </p:nvPr>
        </p:nvSpPr>
        <p:spPr>
          <a:xfrm>
            <a:off x="8197704" y="4676923"/>
            <a:ext cx="722460" cy="396081"/>
          </a:xfrm>
          <a:prstGeom prst="rect">
            <a:avLst/>
          </a:prstGeom>
          <a:noFill/>
          <a:ln>
            <a:noFill/>
          </a:ln>
        </p:spPr>
        <p:txBody>
          <a:bodyPr lIns="0" tIns="0" rIns="0" bIns="0" anchor="b" anchorCtr="0">
            <a:noAutofit/>
          </a:bodyPr>
          <a:lstStyle/>
          <a:p>
            <a:pPr algn="r">
              <a:buSzPct val="25000"/>
            </a:pPr>
            <a:fld id="{00000000-1234-1234-1234-123412341234}" type="slidenum">
              <a:rPr lang="en-GB" sz="700" smtClean="0">
                <a:solidFill>
                  <a:schemeClr val="dk1"/>
                </a:solidFill>
              </a:rPr>
              <a:pPr algn="r">
                <a:buSzPct val="25000"/>
              </a:pPr>
              <a:t>‹#›</a:t>
            </a:fld>
            <a:endParaRPr lang="en-GB" sz="700">
              <a:solidFill>
                <a:schemeClr val="dk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5" name="Content Placeholder 2"/>
          <p:cNvSpPr>
            <a:spLocks noGrp="1"/>
          </p:cNvSpPr>
          <p:nvPr>
            <p:ph idx="1"/>
          </p:nvPr>
        </p:nvSpPr>
        <p:spPr>
          <a:xfrm>
            <a:off x="430834"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Content Placeholder 2"/>
          <p:cNvSpPr>
            <a:spLocks noGrp="1"/>
          </p:cNvSpPr>
          <p:nvPr>
            <p:ph idx="11"/>
          </p:nvPr>
        </p:nvSpPr>
        <p:spPr>
          <a:xfrm>
            <a:off x="4999057"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2292085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 columns with heading">
    <p:spTree>
      <p:nvGrpSpPr>
        <p:cNvPr id="1" name=""/>
        <p:cNvGrpSpPr/>
        <p:nvPr/>
      </p:nvGrpSpPr>
      <p:grpSpPr>
        <a:xfrm>
          <a:off x="0" y="0"/>
          <a:ext cx="0" cy="0"/>
          <a:chOff x="0" y="0"/>
          <a:chExt cx="0" cy="0"/>
        </a:xfrm>
      </p:grpSpPr>
      <p:sp>
        <p:nvSpPr>
          <p:cNvPr id="13" name="Text Placeholder 19"/>
          <p:cNvSpPr>
            <a:spLocks noGrp="1"/>
          </p:cNvSpPr>
          <p:nvPr>
            <p:ph type="body" sz="quarter" idx="15" hasCustomPrompt="1"/>
          </p:nvPr>
        </p:nvSpPr>
        <p:spPr>
          <a:xfrm>
            <a:off x="432334"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4" name="Text Placeholder 19"/>
          <p:cNvSpPr>
            <a:spLocks noGrp="1"/>
          </p:cNvSpPr>
          <p:nvPr>
            <p:ph type="body" sz="quarter" idx="16" hasCustomPrompt="1"/>
          </p:nvPr>
        </p:nvSpPr>
        <p:spPr>
          <a:xfrm>
            <a:off x="5000555"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5" name="Content Placeholder 2"/>
          <p:cNvSpPr>
            <a:spLocks noGrp="1"/>
          </p:cNvSpPr>
          <p:nvPr>
            <p:ph idx="1"/>
          </p:nvPr>
        </p:nvSpPr>
        <p:spPr>
          <a:xfrm>
            <a:off x="430834"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11"/>
          </p:nvPr>
        </p:nvSpPr>
        <p:spPr>
          <a:xfrm>
            <a:off x="4999057"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3074724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4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4" name="Content Placeholder 2"/>
          <p:cNvSpPr>
            <a:spLocks noGrp="1"/>
          </p:cNvSpPr>
          <p:nvPr>
            <p:ph idx="1"/>
          </p:nvPr>
        </p:nvSpPr>
        <p:spPr>
          <a:xfrm>
            <a:off x="430834"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3"/>
          </p:nvPr>
        </p:nvSpPr>
        <p:spPr>
          <a:xfrm>
            <a:off x="4994522"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4"/>
          </p:nvPr>
        </p:nvSpPr>
        <p:spPr>
          <a:xfrm>
            <a:off x="430834"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5"/>
          </p:nvPr>
        </p:nvSpPr>
        <p:spPr>
          <a:xfrm>
            <a:off x="4994522"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3981699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4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6" name="Content Placeholder 2"/>
          <p:cNvSpPr>
            <a:spLocks noGrp="1"/>
          </p:cNvSpPr>
          <p:nvPr>
            <p:ph idx="25"/>
          </p:nvPr>
        </p:nvSpPr>
        <p:spPr>
          <a:xfrm>
            <a:off x="430878"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baseline="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baseline="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0878" y="105574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18" name="Text Placeholder 19"/>
          <p:cNvSpPr>
            <a:spLocks noGrp="1"/>
          </p:cNvSpPr>
          <p:nvPr>
            <p:ph type="body" sz="quarter" idx="16" hasCustomPrompt="1"/>
          </p:nvPr>
        </p:nvSpPr>
        <p:spPr>
          <a:xfrm>
            <a:off x="5000555" y="105574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4" name="Text Placeholder 19"/>
          <p:cNvSpPr>
            <a:spLocks noGrp="1"/>
          </p:cNvSpPr>
          <p:nvPr>
            <p:ph type="body" sz="quarter" idx="18" hasCustomPrompt="1"/>
          </p:nvPr>
        </p:nvSpPr>
        <p:spPr>
          <a:xfrm>
            <a:off x="5002080" y="292116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20" hasCustomPrompt="1"/>
          </p:nvPr>
        </p:nvSpPr>
        <p:spPr>
          <a:xfrm>
            <a:off x="430878" y="292116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Content Placeholder 2"/>
          <p:cNvSpPr>
            <a:spLocks noGrp="1"/>
          </p:cNvSpPr>
          <p:nvPr>
            <p:ph idx="26"/>
          </p:nvPr>
        </p:nvSpPr>
        <p:spPr>
          <a:xfrm>
            <a:off x="4999099"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7" name="Content Placeholder 2"/>
          <p:cNvSpPr>
            <a:spLocks noGrp="1"/>
          </p:cNvSpPr>
          <p:nvPr>
            <p:ph idx="27"/>
          </p:nvPr>
        </p:nvSpPr>
        <p:spPr>
          <a:xfrm>
            <a:off x="430878"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8" name="Content Placeholder 2"/>
          <p:cNvSpPr>
            <a:spLocks noGrp="1"/>
          </p:cNvSpPr>
          <p:nvPr>
            <p:ph idx="28"/>
          </p:nvPr>
        </p:nvSpPr>
        <p:spPr>
          <a:xfrm>
            <a:off x="4999099"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1418138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13" name="Content Placeholder 2"/>
          <p:cNvSpPr>
            <a:spLocks noGrp="1"/>
          </p:cNvSpPr>
          <p:nvPr>
            <p:ph idx="25"/>
          </p:nvPr>
        </p:nvSpPr>
        <p:spPr>
          <a:xfrm>
            <a:off x="430878"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4" name="Content Placeholder 2"/>
          <p:cNvSpPr>
            <a:spLocks noGrp="1"/>
          </p:cNvSpPr>
          <p:nvPr>
            <p:ph idx="26"/>
          </p:nvPr>
        </p:nvSpPr>
        <p:spPr>
          <a:xfrm>
            <a:off x="3371047"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7"/>
          </p:nvPr>
        </p:nvSpPr>
        <p:spPr>
          <a:xfrm>
            <a:off x="6311215"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2645503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umn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6" name="Content Placeholder 2"/>
          <p:cNvSpPr>
            <a:spLocks noGrp="1"/>
          </p:cNvSpPr>
          <p:nvPr>
            <p:ph idx="25"/>
          </p:nvPr>
        </p:nvSpPr>
        <p:spPr>
          <a:xfrm>
            <a:off x="430878"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Content Placeholder 2"/>
          <p:cNvSpPr>
            <a:spLocks noGrp="1"/>
          </p:cNvSpPr>
          <p:nvPr>
            <p:ph idx="26"/>
          </p:nvPr>
        </p:nvSpPr>
        <p:spPr>
          <a:xfrm>
            <a:off x="3371047"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27"/>
          </p:nvPr>
        </p:nvSpPr>
        <p:spPr>
          <a:xfrm>
            <a:off x="6311215"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Text Placeholder 7"/>
          <p:cNvSpPr>
            <a:spLocks noGrp="1"/>
          </p:cNvSpPr>
          <p:nvPr>
            <p:ph type="body" sz="quarter" idx="11" hasCustomPrompt="1"/>
          </p:nvPr>
        </p:nvSpPr>
        <p:spPr>
          <a:xfrm>
            <a:off x="43238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1" name="Text Placeholder 7"/>
          <p:cNvSpPr>
            <a:spLocks noGrp="1"/>
          </p:cNvSpPr>
          <p:nvPr>
            <p:ph type="body" sz="quarter" idx="12" hasCustomPrompt="1"/>
          </p:nvPr>
        </p:nvSpPr>
        <p:spPr>
          <a:xfrm>
            <a:off x="6309703"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2" name="Text Placeholder 7"/>
          <p:cNvSpPr>
            <a:spLocks noGrp="1"/>
          </p:cNvSpPr>
          <p:nvPr>
            <p:ph type="body" sz="quarter" idx="13" hasCustomPrompt="1"/>
          </p:nvPr>
        </p:nvSpPr>
        <p:spPr>
          <a:xfrm>
            <a:off x="337406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Tree>
    <p:extLst>
      <p:ext uri="{BB962C8B-B14F-4D97-AF65-F5344CB8AC3E}">
        <p14:creationId xmlns:p14="http://schemas.microsoft.com/office/powerpoint/2010/main" val="120408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6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4" name="Content Placeholder 2"/>
          <p:cNvSpPr>
            <a:spLocks noGrp="1"/>
          </p:cNvSpPr>
          <p:nvPr>
            <p:ph idx="26"/>
          </p:nvPr>
        </p:nvSpPr>
        <p:spPr>
          <a:xfrm>
            <a:off x="430878"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33"/>
          </p:nvPr>
        </p:nvSpPr>
        <p:spPr>
          <a:xfrm>
            <a:off x="3371047"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Content Placeholder 2"/>
          <p:cNvSpPr>
            <a:spLocks noGrp="1"/>
          </p:cNvSpPr>
          <p:nvPr>
            <p:ph idx="34"/>
          </p:nvPr>
        </p:nvSpPr>
        <p:spPr>
          <a:xfrm>
            <a:off x="6311215"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35"/>
          </p:nvPr>
        </p:nvSpPr>
        <p:spPr>
          <a:xfrm>
            <a:off x="430878"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36"/>
          </p:nvPr>
        </p:nvSpPr>
        <p:spPr>
          <a:xfrm>
            <a:off x="3371047"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5" name="Content Placeholder 2"/>
          <p:cNvSpPr>
            <a:spLocks noGrp="1"/>
          </p:cNvSpPr>
          <p:nvPr>
            <p:ph idx="37"/>
          </p:nvPr>
        </p:nvSpPr>
        <p:spPr>
          <a:xfrm>
            <a:off x="6311215"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1156187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6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25"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16" hasCustomPrompt="1"/>
          </p:nvPr>
        </p:nvSpPr>
        <p:spPr>
          <a:xfrm>
            <a:off x="6309703"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7" name="Text Placeholder 19"/>
          <p:cNvSpPr>
            <a:spLocks noGrp="1"/>
          </p:cNvSpPr>
          <p:nvPr>
            <p:ph type="body" sz="quarter" idx="17" hasCustomPrompt="1"/>
          </p:nvPr>
        </p:nvSpPr>
        <p:spPr>
          <a:xfrm>
            <a:off x="337406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8" name="Text Placeholder 19"/>
          <p:cNvSpPr>
            <a:spLocks noGrp="1"/>
          </p:cNvSpPr>
          <p:nvPr>
            <p:ph type="body" sz="quarter" idx="22" hasCustomPrompt="1"/>
          </p:nvPr>
        </p:nvSpPr>
        <p:spPr>
          <a:xfrm>
            <a:off x="6309703"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9" name="Text Placeholder 19"/>
          <p:cNvSpPr>
            <a:spLocks noGrp="1"/>
          </p:cNvSpPr>
          <p:nvPr>
            <p:ph type="body" sz="quarter" idx="24" hasCustomPrompt="1"/>
          </p:nvPr>
        </p:nvSpPr>
        <p:spPr>
          <a:xfrm>
            <a:off x="43238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2" name="Text Placeholder 19"/>
          <p:cNvSpPr>
            <a:spLocks noGrp="1"/>
          </p:cNvSpPr>
          <p:nvPr>
            <p:ph type="body" sz="quarter" idx="26" hasCustomPrompt="1"/>
          </p:nvPr>
        </p:nvSpPr>
        <p:spPr>
          <a:xfrm>
            <a:off x="337406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Content Placeholder 2"/>
          <p:cNvSpPr>
            <a:spLocks noGrp="1"/>
          </p:cNvSpPr>
          <p:nvPr>
            <p:ph idx="27"/>
          </p:nvPr>
        </p:nvSpPr>
        <p:spPr>
          <a:xfrm>
            <a:off x="430878"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4" name="Content Placeholder 2"/>
          <p:cNvSpPr>
            <a:spLocks noGrp="1"/>
          </p:cNvSpPr>
          <p:nvPr>
            <p:ph idx="33"/>
          </p:nvPr>
        </p:nvSpPr>
        <p:spPr>
          <a:xfrm>
            <a:off x="3371047"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5" name="Content Placeholder 2"/>
          <p:cNvSpPr>
            <a:spLocks noGrp="1"/>
          </p:cNvSpPr>
          <p:nvPr>
            <p:ph idx="34"/>
          </p:nvPr>
        </p:nvSpPr>
        <p:spPr>
          <a:xfrm>
            <a:off x="6311215"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6" name="Content Placeholder 2"/>
          <p:cNvSpPr>
            <a:spLocks noGrp="1"/>
          </p:cNvSpPr>
          <p:nvPr>
            <p:ph idx="35"/>
          </p:nvPr>
        </p:nvSpPr>
        <p:spPr>
          <a:xfrm>
            <a:off x="430878"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7" name="Content Placeholder 2"/>
          <p:cNvSpPr>
            <a:spLocks noGrp="1"/>
          </p:cNvSpPr>
          <p:nvPr>
            <p:ph idx="36"/>
          </p:nvPr>
        </p:nvSpPr>
        <p:spPr>
          <a:xfrm>
            <a:off x="3371047"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8" name="Content Placeholder 2"/>
          <p:cNvSpPr>
            <a:spLocks noGrp="1"/>
          </p:cNvSpPr>
          <p:nvPr>
            <p:ph idx="37"/>
          </p:nvPr>
        </p:nvSpPr>
        <p:spPr>
          <a:xfrm>
            <a:off x="6311215"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1735952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8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4" name="Content Placeholder 2"/>
          <p:cNvSpPr>
            <a:spLocks noGrp="1"/>
          </p:cNvSpPr>
          <p:nvPr>
            <p:ph idx="34"/>
          </p:nvPr>
        </p:nvSpPr>
        <p:spPr>
          <a:xfrm>
            <a:off x="43083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43"/>
          </p:nvPr>
        </p:nvSpPr>
        <p:spPr>
          <a:xfrm>
            <a:off x="2590473"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44"/>
          </p:nvPr>
        </p:nvSpPr>
        <p:spPr>
          <a:xfrm>
            <a:off x="4750125"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45"/>
          </p:nvPr>
        </p:nvSpPr>
        <p:spPr>
          <a:xfrm>
            <a:off x="690977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46"/>
          </p:nvPr>
        </p:nvSpPr>
        <p:spPr>
          <a:xfrm>
            <a:off x="43083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3" name="Content Placeholder 2"/>
          <p:cNvSpPr>
            <a:spLocks noGrp="1"/>
          </p:cNvSpPr>
          <p:nvPr>
            <p:ph idx="47"/>
          </p:nvPr>
        </p:nvSpPr>
        <p:spPr>
          <a:xfrm>
            <a:off x="2590473"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4" name="Content Placeholder 2"/>
          <p:cNvSpPr>
            <a:spLocks noGrp="1"/>
          </p:cNvSpPr>
          <p:nvPr>
            <p:ph idx="48"/>
          </p:nvPr>
        </p:nvSpPr>
        <p:spPr>
          <a:xfrm>
            <a:off x="4750125"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0" name="Content Placeholder 2"/>
          <p:cNvSpPr>
            <a:spLocks noGrp="1"/>
          </p:cNvSpPr>
          <p:nvPr>
            <p:ph idx="49"/>
          </p:nvPr>
        </p:nvSpPr>
        <p:spPr>
          <a:xfrm>
            <a:off x="690977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620031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8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24" name="Text Placeholder 19"/>
          <p:cNvSpPr>
            <a:spLocks noGrp="1"/>
          </p:cNvSpPr>
          <p:nvPr>
            <p:ph type="body" sz="quarter" idx="34" hasCustomPrompt="1"/>
          </p:nvPr>
        </p:nvSpPr>
        <p:spPr>
          <a:xfrm>
            <a:off x="438436"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35" hasCustomPrompt="1"/>
          </p:nvPr>
        </p:nvSpPr>
        <p:spPr>
          <a:xfrm>
            <a:off x="2604638"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36" hasCustomPrompt="1"/>
          </p:nvPr>
        </p:nvSpPr>
        <p:spPr>
          <a:xfrm>
            <a:off x="4767815"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Text Placeholder 19"/>
          <p:cNvSpPr>
            <a:spLocks noGrp="1"/>
          </p:cNvSpPr>
          <p:nvPr>
            <p:ph type="body" sz="quarter" idx="37" hasCustomPrompt="1"/>
          </p:nvPr>
        </p:nvSpPr>
        <p:spPr>
          <a:xfrm>
            <a:off x="6918673"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4" name="Text Placeholder 19"/>
          <p:cNvSpPr>
            <a:spLocks noGrp="1"/>
          </p:cNvSpPr>
          <p:nvPr>
            <p:ph type="body" sz="quarter" idx="38" hasCustomPrompt="1"/>
          </p:nvPr>
        </p:nvSpPr>
        <p:spPr>
          <a:xfrm>
            <a:off x="438436"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3" name="Text Placeholder 19"/>
          <p:cNvSpPr>
            <a:spLocks noGrp="1"/>
          </p:cNvSpPr>
          <p:nvPr>
            <p:ph type="body" sz="quarter" idx="39" hasCustomPrompt="1"/>
          </p:nvPr>
        </p:nvSpPr>
        <p:spPr>
          <a:xfrm>
            <a:off x="2604638"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4" name="Text Placeholder 19"/>
          <p:cNvSpPr>
            <a:spLocks noGrp="1"/>
          </p:cNvSpPr>
          <p:nvPr>
            <p:ph type="body" sz="quarter" idx="40" hasCustomPrompt="1"/>
          </p:nvPr>
        </p:nvSpPr>
        <p:spPr>
          <a:xfrm>
            <a:off x="4767815"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5" name="Text Placeholder 19"/>
          <p:cNvSpPr>
            <a:spLocks noGrp="1"/>
          </p:cNvSpPr>
          <p:nvPr>
            <p:ph type="body" sz="quarter" idx="41" hasCustomPrompt="1"/>
          </p:nvPr>
        </p:nvSpPr>
        <p:spPr>
          <a:xfrm>
            <a:off x="6918673"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6" name="Content Placeholder 6"/>
          <p:cNvSpPr>
            <a:spLocks noGrp="1"/>
          </p:cNvSpPr>
          <p:nvPr>
            <p:ph sz="quarter" idx="42"/>
          </p:nvPr>
        </p:nvSpPr>
        <p:spPr>
          <a:xfrm>
            <a:off x="438380"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7" name="Content Placeholder 6"/>
          <p:cNvSpPr>
            <a:spLocks noGrp="1"/>
          </p:cNvSpPr>
          <p:nvPr>
            <p:ph sz="quarter" idx="56"/>
          </p:nvPr>
        </p:nvSpPr>
        <p:spPr>
          <a:xfrm>
            <a:off x="260367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8" name="Content Placeholder 6"/>
          <p:cNvSpPr>
            <a:spLocks noGrp="1"/>
          </p:cNvSpPr>
          <p:nvPr>
            <p:ph sz="quarter" idx="57"/>
          </p:nvPr>
        </p:nvSpPr>
        <p:spPr>
          <a:xfrm>
            <a:off x="476443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9" name="Content Placeholder 6"/>
          <p:cNvSpPr>
            <a:spLocks noGrp="1"/>
          </p:cNvSpPr>
          <p:nvPr>
            <p:ph sz="quarter" idx="58"/>
          </p:nvPr>
        </p:nvSpPr>
        <p:spPr>
          <a:xfrm>
            <a:off x="6925193" y="1394199"/>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0" name="Content Placeholder 6"/>
          <p:cNvSpPr>
            <a:spLocks noGrp="1"/>
          </p:cNvSpPr>
          <p:nvPr>
            <p:ph sz="quarter" idx="59"/>
          </p:nvPr>
        </p:nvSpPr>
        <p:spPr>
          <a:xfrm>
            <a:off x="438380"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1" name="Content Placeholder 6"/>
          <p:cNvSpPr>
            <a:spLocks noGrp="1"/>
          </p:cNvSpPr>
          <p:nvPr>
            <p:ph sz="quarter" idx="60"/>
          </p:nvPr>
        </p:nvSpPr>
        <p:spPr>
          <a:xfrm>
            <a:off x="260367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2" name="Content Placeholder 6"/>
          <p:cNvSpPr>
            <a:spLocks noGrp="1"/>
          </p:cNvSpPr>
          <p:nvPr>
            <p:ph sz="quarter" idx="61"/>
          </p:nvPr>
        </p:nvSpPr>
        <p:spPr>
          <a:xfrm>
            <a:off x="476443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3" name="Content Placeholder 6"/>
          <p:cNvSpPr>
            <a:spLocks noGrp="1"/>
          </p:cNvSpPr>
          <p:nvPr>
            <p:ph sz="quarter" idx="62"/>
          </p:nvPr>
        </p:nvSpPr>
        <p:spPr>
          <a:xfrm>
            <a:off x="6925193"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2224198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cSld name="Video Layout">
    <p:bg>
      <p:bgRef idx="1001">
        <a:schemeClr val="bg1"/>
      </p:bgRef>
    </p:bg>
    <p:spTree>
      <p:nvGrpSpPr>
        <p:cNvPr id="1" name="Shape 81"/>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2 columns 1/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5" name="Content Placeholder 2"/>
          <p:cNvSpPr>
            <a:spLocks noGrp="1"/>
          </p:cNvSpPr>
          <p:nvPr>
            <p:ph idx="28"/>
          </p:nvPr>
        </p:nvSpPr>
        <p:spPr>
          <a:xfrm>
            <a:off x="3370991"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7"/>
          </p:nvPr>
        </p:nvSpPr>
        <p:spPr>
          <a:xfrm>
            <a:off x="430878"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9" name="Text Placeholder 19"/>
          <p:cNvSpPr>
            <a:spLocks noGrp="1"/>
          </p:cNvSpPr>
          <p:nvPr>
            <p:ph type="body" sz="quarter" idx="17" hasCustomPrompt="1"/>
          </p:nvPr>
        </p:nvSpPr>
        <p:spPr>
          <a:xfrm>
            <a:off x="337401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Tree>
    <p:extLst>
      <p:ext uri="{BB962C8B-B14F-4D97-AF65-F5344CB8AC3E}">
        <p14:creationId xmlns:p14="http://schemas.microsoft.com/office/powerpoint/2010/main" val="2415747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2 columns 2/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1" name="Text Placeholder 19"/>
          <p:cNvSpPr>
            <a:spLocks noGrp="1"/>
          </p:cNvSpPr>
          <p:nvPr>
            <p:ph type="body" sz="quarter" idx="15" hasCustomPrompt="1"/>
          </p:nvPr>
        </p:nvSpPr>
        <p:spPr>
          <a:xfrm>
            <a:off x="43233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7" name="Text Placeholder 19"/>
          <p:cNvSpPr>
            <a:spLocks noGrp="1"/>
          </p:cNvSpPr>
          <p:nvPr>
            <p:ph type="body" sz="quarter" idx="17" hasCustomPrompt="1"/>
          </p:nvPr>
        </p:nvSpPr>
        <p:spPr>
          <a:xfrm>
            <a:off x="6309702"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8" name="Content Placeholder 2"/>
          <p:cNvSpPr>
            <a:spLocks noGrp="1"/>
          </p:cNvSpPr>
          <p:nvPr>
            <p:ph idx="28"/>
          </p:nvPr>
        </p:nvSpPr>
        <p:spPr>
          <a:xfrm>
            <a:off x="6309702"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7"/>
          </p:nvPr>
        </p:nvSpPr>
        <p:spPr>
          <a:xfrm>
            <a:off x="430822"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370647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V - small portrait">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8051073" y="1045127"/>
            <a:ext cx="653035" cy="685800"/>
          </a:xfrm>
          <a:noFill/>
          <a:ln>
            <a:noFill/>
          </a:ln>
        </p:spPr>
        <p:txBody>
          <a:bodyPr anchor="ctr" anchorCtr="0"/>
          <a:lstStyle>
            <a:lvl1pPr marL="0" indent="0" algn="ctr">
              <a:buFontTx/>
              <a:buNone/>
              <a:defRPr sz="900" b="1">
                <a:solidFill>
                  <a:srgbClr val="808080"/>
                </a:solidFill>
              </a:defRPr>
            </a:lvl1pPr>
          </a:lstStyle>
          <a:p>
            <a:r>
              <a:rPr lang="en-US" dirty="0" smtClean="0"/>
              <a:t>Click icon to add picture</a:t>
            </a:r>
            <a:endParaRPr lang="en-GB" dirty="0"/>
          </a:p>
        </p:txBody>
      </p:sp>
      <p:sp>
        <p:nvSpPr>
          <p:cNvPr id="9" name="Text Placeholder 8"/>
          <p:cNvSpPr>
            <a:spLocks noGrp="1"/>
          </p:cNvSpPr>
          <p:nvPr>
            <p:ph type="body" sz="quarter" idx="12"/>
          </p:nvPr>
        </p:nvSpPr>
        <p:spPr>
          <a:xfrm>
            <a:off x="427799" y="1054895"/>
            <a:ext cx="7393120" cy="369808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63985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V - large portrait">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428796" y="1054894"/>
            <a:ext cx="2605607" cy="2878931"/>
          </a:xfrm>
        </p:spPr>
        <p:txBody>
          <a:bodyPr anchor="ctr" anchorCtr="0"/>
          <a:lstStyle>
            <a:lvl1pPr marL="0" indent="0" algn="ctr">
              <a:lnSpc>
                <a:spcPct val="100000"/>
              </a:lnSpc>
              <a:buFontTx/>
              <a:buNone/>
              <a:defRPr sz="1000" b="1">
                <a:solidFill>
                  <a:srgbClr val="808080"/>
                </a:solidFill>
              </a:defRPr>
            </a:lvl1pPr>
          </a:lstStyle>
          <a:p>
            <a:r>
              <a:rPr lang="en-US" dirty="0" smtClean="0"/>
              <a:t>Click icon to add picture</a:t>
            </a:r>
            <a:endParaRPr lang="en-GB" dirty="0"/>
          </a:p>
        </p:txBody>
      </p:sp>
      <p:sp>
        <p:nvSpPr>
          <p:cNvPr id="13" name="Text Placeholder 12"/>
          <p:cNvSpPr>
            <a:spLocks noGrp="1"/>
          </p:cNvSpPr>
          <p:nvPr>
            <p:ph type="body" sz="quarter" idx="12"/>
          </p:nvPr>
        </p:nvSpPr>
        <p:spPr>
          <a:xfrm>
            <a:off x="3620414" y="1054950"/>
            <a:ext cx="5079160"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35987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4037619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lank logo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71467" y="2072792"/>
            <a:ext cx="4401066" cy="997916"/>
          </a:xfrm>
          <a:prstGeom prst="rect">
            <a:avLst/>
          </a:prstGeom>
        </p:spPr>
      </p:pic>
    </p:spTree>
    <p:extLst>
      <p:ext uri="{BB962C8B-B14F-4D97-AF65-F5344CB8AC3E}">
        <p14:creationId xmlns:p14="http://schemas.microsoft.com/office/powerpoint/2010/main" val="1766607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JLR sec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Rectangle 2"/>
          <p:cNvSpPr/>
          <p:nvPr userDrawn="1"/>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UoE slides</a:t>
            </a:r>
          </a:p>
        </p:txBody>
      </p:sp>
    </p:spTree>
    <p:extLst>
      <p:ext uri="{BB962C8B-B14F-4D97-AF65-F5344CB8AC3E}">
        <p14:creationId xmlns:p14="http://schemas.microsoft.com/office/powerpoint/2010/main" val="3077315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2567007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4167523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Two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2621552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3840" y="3615537"/>
            <a:ext cx="8696325" cy="341986"/>
          </a:xfrm>
        </p:spPr>
        <p:txBody>
          <a:bodyPr/>
          <a:lstStyle>
            <a:lvl1pPr marL="0" indent="0">
              <a:buNone/>
              <a:defRPr sz="2000" b="1" i="0" cap="all" spc="0" baseline="0">
                <a:solidFill>
                  <a:schemeClr val="tx1"/>
                </a:solidFill>
              </a:defRPr>
            </a:lvl1pPr>
          </a:lstStyle>
          <a:p>
            <a:r>
              <a:rPr lang="en-US" dirty="0" smtClean="0"/>
              <a:t>Click to edit Master title style</a:t>
            </a:r>
            <a:endParaRPr lang="en-GB" dirty="0"/>
          </a:p>
        </p:txBody>
      </p:sp>
      <p:sp>
        <p:nvSpPr>
          <p:cNvPr id="3" name="Subtitle 2"/>
          <p:cNvSpPr>
            <a:spLocks noGrp="1"/>
          </p:cNvSpPr>
          <p:nvPr>
            <p:ph type="subTitle" idx="1"/>
          </p:nvPr>
        </p:nvSpPr>
        <p:spPr>
          <a:xfrm>
            <a:off x="223840" y="3916081"/>
            <a:ext cx="8696325" cy="285129"/>
          </a:xfrm>
        </p:spPr>
        <p:txBody>
          <a:bodyPr/>
          <a:lstStyle>
            <a:lvl1pPr marL="176200" indent="-176200" algn="l">
              <a:buFont typeface="Arial" panose="020B0604020202020204" pitchFamily="34" charset="0"/>
              <a:buChar char="–"/>
              <a:defRPr sz="1600" cap="all" spc="0" baseline="0">
                <a:solidFill>
                  <a:schemeClr val="tx1"/>
                </a:solidFill>
              </a:defRPr>
            </a:lvl1pPr>
            <a:lvl2pPr marL="457166" indent="0" algn="ctr">
              <a:buNone/>
              <a:defRPr>
                <a:solidFill>
                  <a:schemeClr val="tx1">
                    <a:tint val="75000"/>
                  </a:schemeClr>
                </a:solidFill>
              </a:defRPr>
            </a:lvl2pPr>
            <a:lvl3pPr marL="914333"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29"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6" indent="0" algn="ctr">
              <a:buNone/>
              <a:defRPr>
                <a:solidFill>
                  <a:schemeClr val="tx1">
                    <a:tint val="75000"/>
                  </a:schemeClr>
                </a:solidFill>
              </a:defRPr>
            </a:lvl9pPr>
          </a:lstStyle>
          <a:p>
            <a:r>
              <a:rPr lang="en-US" dirty="0" smtClean="0"/>
              <a:t>Click to edit Master subtitle style</a:t>
            </a:r>
            <a:endParaRPr lang="en-GB" dirty="0"/>
          </a:p>
        </p:txBody>
      </p:sp>
      <p:sp>
        <p:nvSpPr>
          <p:cNvPr id="9" name="Text Placeholder 8"/>
          <p:cNvSpPr>
            <a:spLocks noGrp="1"/>
          </p:cNvSpPr>
          <p:nvPr>
            <p:ph type="body" sz="quarter" idx="10"/>
          </p:nvPr>
        </p:nvSpPr>
        <p:spPr>
          <a:xfrm>
            <a:off x="223839" y="4470259"/>
            <a:ext cx="2203450" cy="599173"/>
          </a:xfrm>
        </p:spPr>
        <p:txBody>
          <a:bodyPr/>
          <a:lstStyle>
            <a:lvl1pPr>
              <a:spcBef>
                <a:spcPts val="0"/>
              </a:spcBef>
              <a:defRPr sz="1100">
                <a:solidFill>
                  <a:schemeClr val="tx1"/>
                </a:solidFill>
              </a:defRPr>
            </a:lvl1pPr>
            <a:lvl2pPr>
              <a:defRPr sz="1100"/>
            </a:lvl2pPr>
            <a:lvl3pPr>
              <a:defRPr sz="1100"/>
            </a:lvl3pPr>
            <a:lvl4pPr>
              <a:defRPr sz="1100"/>
            </a:lvl4pPr>
            <a:lvl5pPr>
              <a:defRPr sz="1100"/>
            </a:lvl5pPr>
          </a:lstStyle>
          <a:p>
            <a:pPr lvl="0"/>
            <a:r>
              <a:rPr lang="en-US" dirty="0" smtClean="0"/>
              <a:t>Click to edit Master text styles</a:t>
            </a:r>
            <a:endParaRPr lang="en-GB" dirty="0"/>
          </a:p>
        </p:txBody>
      </p:sp>
      <p:sp>
        <p:nvSpPr>
          <p:cNvPr id="10" name="TextBox 9"/>
          <p:cNvSpPr txBox="1"/>
          <p:nvPr userDrawn="1"/>
        </p:nvSpPr>
        <p:spPr>
          <a:xfrm>
            <a:off x="7589047" y="4819148"/>
            <a:ext cx="1328738" cy="138499"/>
          </a:xfrm>
          <a:prstGeom prst="rect">
            <a:avLst/>
          </a:prstGeom>
          <a:noFill/>
        </p:spPr>
        <p:txBody>
          <a:bodyPr wrap="square" lIns="0" tIns="0" rIns="0" bIns="0" rtlCol="0" anchor="b" anchorCtr="0">
            <a:spAutoFit/>
          </a:bodyPr>
          <a:lstStyle/>
          <a:p>
            <a:pPr algn="r"/>
            <a:r>
              <a:rPr lang="en-GB" sz="900" kern="1200" dirty="0" smtClean="0">
                <a:solidFill>
                  <a:srgbClr val="1E1E1E"/>
                </a:solidFill>
                <a:ea typeface="+mn-ea"/>
                <a:cs typeface="+mn-cs"/>
              </a:rPr>
              <a:t>Confidential ©2018</a:t>
            </a:r>
            <a:endParaRPr lang="en-GB" sz="900" kern="1200" dirty="0">
              <a:solidFill>
                <a:srgbClr val="1E1E1E"/>
              </a:solidFill>
              <a:ea typeface="+mn-ea"/>
              <a:cs typeface="+mn-cs"/>
            </a:endParaRPr>
          </a:p>
        </p:txBody>
      </p:sp>
      <p:sp>
        <p:nvSpPr>
          <p:cNvPr id="12" name="Picture Placeholder 11"/>
          <p:cNvSpPr>
            <a:spLocks noGrp="1"/>
          </p:cNvSpPr>
          <p:nvPr>
            <p:ph type="pic" sz="quarter" idx="11"/>
          </p:nvPr>
        </p:nvSpPr>
        <p:spPr>
          <a:xfrm>
            <a:off x="0" y="820738"/>
            <a:ext cx="9144000" cy="2635250"/>
          </a:xfrm>
          <a:solidFill>
            <a:schemeClr val="bg2"/>
          </a:solidFill>
        </p:spPr>
        <p:txBody>
          <a:bodyPr/>
          <a:lstStyle/>
          <a:p>
            <a:endParaRPr lang="en-GB"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3839" y="210772"/>
            <a:ext cx="2096817" cy="475441"/>
          </a:xfrm>
          <a:prstGeom prst="rect">
            <a:avLst/>
          </a:prstGeom>
        </p:spPr>
      </p:pic>
    </p:spTree>
    <p:extLst>
      <p:ext uri="{BB962C8B-B14F-4D97-AF65-F5344CB8AC3E}">
        <p14:creationId xmlns:p14="http://schemas.microsoft.com/office/powerpoint/2010/main" val="3556602342"/>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itle, Text and Chart">
    <p:spTree>
      <p:nvGrpSpPr>
        <p:cNvPr id="1" name=""/>
        <p:cNvGrpSpPr/>
        <p:nvPr/>
      </p:nvGrpSpPr>
      <p:grpSpPr>
        <a:xfrm>
          <a:off x="0" y="0"/>
          <a:ext cx="0" cy="0"/>
          <a:chOff x="0" y="0"/>
          <a:chExt cx="0" cy="0"/>
        </a:xfrm>
      </p:grpSpPr>
      <p:sp>
        <p:nvSpPr>
          <p:cNvPr id="6" name="Chart Placeholder 5"/>
          <p:cNvSpPr>
            <a:spLocks noGrp="1"/>
          </p:cNvSpPr>
          <p:nvPr>
            <p:ph type="chart" sz="quarter" idx="10"/>
          </p:nvPr>
        </p:nvSpPr>
        <p:spPr>
          <a:xfrm>
            <a:off x="4722646" y="1206115"/>
            <a:ext cx="4021264" cy="3261122"/>
          </a:xfrm>
        </p:spPr>
        <p:txBody>
          <a:bodyPr/>
          <a:lstStyle/>
          <a:p>
            <a:endParaRPr lang="en-GB" dirty="0"/>
          </a:p>
        </p:txBody>
      </p:sp>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3727600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Text and Table">
    <p:spTree>
      <p:nvGrpSpPr>
        <p:cNvPr id="1" name=""/>
        <p:cNvGrpSpPr/>
        <p:nvPr/>
      </p:nvGrpSpPr>
      <p:grpSpPr>
        <a:xfrm>
          <a:off x="0" y="0"/>
          <a:ext cx="0" cy="0"/>
          <a:chOff x="0" y="0"/>
          <a:chExt cx="0" cy="0"/>
        </a:xfrm>
      </p:grpSpPr>
      <p:sp>
        <p:nvSpPr>
          <p:cNvPr id="5" name="Table Placeholder 4"/>
          <p:cNvSpPr>
            <a:spLocks noGrp="1"/>
          </p:cNvSpPr>
          <p:nvPr>
            <p:ph type="tbl" sz="quarter" idx="11"/>
          </p:nvPr>
        </p:nvSpPr>
        <p:spPr>
          <a:xfrm>
            <a:off x="4722646" y="1206115"/>
            <a:ext cx="4021264" cy="3261122"/>
          </a:xfrm>
        </p:spPr>
        <p:txBody>
          <a:bodyPr/>
          <a:lstStyle/>
          <a:p>
            <a:endParaRPr lang="en-GB" dirty="0"/>
          </a:p>
        </p:txBody>
      </p:sp>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2059939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1575" y="159393"/>
            <a:ext cx="5654950" cy="722709"/>
          </a:xfrm>
        </p:spPr>
        <p:txBody>
          <a:bodyPr/>
          <a:lstStyle>
            <a:lvl1pPr>
              <a:defRPr/>
            </a:lvl1pPr>
          </a:lstStyle>
          <a:p>
            <a:r>
              <a:rPr lang="en-US" dirty="0" smtClean="0"/>
              <a:t>Click to edit Master title style</a:t>
            </a:r>
            <a:endParaRPr lang="en-GB" dirty="0"/>
          </a:p>
        </p:txBody>
      </p:sp>
      <p:sp>
        <p:nvSpPr>
          <p:cNvPr id="3" name="Text Placeholder 2"/>
          <p:cNvSpPr>
            <a:spLocks noGrp="1"/>
          </p:cNvSpPr>
          <p:nvPr>
            <p:ph type="body" idx="1"/>
          </p:nvPr>
        </p:nvSpPr>
        <p:spPr>
          <a:xfrm>
            <a:off x="521574" y="1046211"/>
            <a:ext cx="404031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dirty="0" smtClean="0"/>
              <a:t>Click to edit Master text styles</a:t>
            </a:r>
          </a:p>
        </p:txBody>
      </p:sp>
      <p:sp>
        <p:nvSpPr>
          <p:cNvPr id="4" name="Content Placeholder 3"/>
          <p:cNvSpPr>
            <a:spLocks noGrp="1"/>
          </p:cNvSpPr>
          <p:nvPr>
            <p:ph sz="half" idx="2"/>
          </p:nvPr>
        </p:nvSpPr>
        <p:spPr>
          <a:xfrm>
            <a:off x="521574" y="1561737"/>
            <a:ext cx="404031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Text Placeholder 4"/>
          <p:cNvSpPr>
            <a:spLocks noGrp="1"/>
          </p:cNvSpPr>
          <p:nvPr>
            <p:ph type="body" sz="quarter" idx="3"/>
          </p:nvPr>
        </p:nvSpPr>
        <p:spPr>
          <a:xfrm>
            <a:off x="4709582" y="1046211"/>
            <a:ext cx="404150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smtClean="0"/>
              <a:t>Click to edit Master text styles</a:t>
            </a:r>
          </a:p>
        </p:txBody>
      </p:sp>
      <p:sp>
        <p:nvSpPr>
          <p:cNvPr id="6" name="Content Placeholder 5"/>
          <p:cNvSpPr>
            <a:spLocks noGrp="1"/>
          </p:cNvSpPr>
          <p:nvPr>
            <p:ph sz="quarter" idx="4"/>
          </p:nvPr>
        </p:nvSpPr>
        <p:spPr>
          <a:xfrm>
            <a:off x="4709582" y="1561737"/>
            <a:ext cx="404150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3029095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92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GB"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p>
        </p:txBody>
      </p:sp>
    </p:spTree>
    <p:extLst>
      <p:ext uri="{BB962C8B-B14F-4D97-AF65-F5344CB8AC3E}">
        <p14:creationId xmlns:p14="http://schemas.microsoft.com/office/powerpoint/2010/main" val="2078589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59074" name="Rectangle 2"/>
          <p:cNvSpPr>
            <a:spLocks noGrp="1" noChangeArrowheads="1"/>
          </p:cNvSpPr>
          <p:nvPr>
            <p:ph type="ctrTitle" hasCustomPrompt="1"/>
          </p:nvPr>
        </p:nvSpPr>
        <p:spPr>
          <a:xfrm>
            <a:off x="518001" y="1269860"/>
            <a:ext cx="6345666" cy="747724"/>
          </a:xfrm>
        </p:spPr>
        <p:txBody>
          <a:bodyPr>
            <a:spAutoFit/>
          </a:bodyPr>
          <a:lstStyle>
            <a:lvl1pPr>
              <a:lnSpc>
                <a:spcPct val="90000"/>
              </a:lnSpc>
              <a:defRPr sz="2700" baseline="0"/>
            </a:lvl1pPr>
          </a:lstStyle>
          <a:p>
            <a:pPr lvl="0"/>
            <a:r>
              <a:rPr lang="en-GB" noProof="0" dirty="0" smtClean="0"/>
              <a:t>Click to edit Master title style</a:t>
            </a:r>
            <a:br>
              <a:rPr lang="en-GB" noProof="0" dirty="0" smtClean="0"/>
            </a:br>
            <a:r>
              <a:rPr lang="en-GB" noProof="0" dirty="0" smtClean="0"/>
              <a:t>2 lines</a:t>
            </a:r>
          </a:p>
        </p:txBody>
      </p:sp>
      <p:sp>
        <p:nvSpPr>
          <p:cNvPr id="259075" name="Rectangle 3"/>
          <p:cNvSpPr>
            <a:spLocks noGrp="1" noChangeArrowheads="1"/>
          </p:cNvSpPr>
          <p:nvPr>
            <p:ph type="subTitle" idx="1"/>
          </p:nvPr>
        </p:nvSpPr>
        <p:spPr>
          <a:xfrm>
            <a:off x="518003" y="2578927"/>
            <a:ext cx="6401633" cy="572332"/>
          </a:xfrm>
        </p:spPr>
        <p:txBody>
          <a:bodyPr>
            <a:spAutoFit/>
          </a:bodyPr>
          <a:lstStyle>
            <a:lvl1pPr marL="0" indent="0">
              <a:lnSpc>
                <a:spcPct val="90000"/>
              </a:lnSpc>
              <a:buNone/>
              <a:defRPr sz="1500"/>
            </a:lvl1pPr>
          </a:lstStyle>
          <a:p>
            <a:pPr lvl="0"/>
            <a:r>
              <a:rPr lang="en-GB" noProof="0" dirty="0" smtClean="0"/>
              <a:t>Click to edit Master subtitle style</a:t>
            </a:r>
          </a:p>
          <a:p>
            <a:pPr lvl="0"/>
            <a:r>
              <a:rPr lang="en-GB" noProof="0" dirty="0" smtClean="0"/>
              <a:t>3 lines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93095" y="129854"/>
            <a:ext cx="2096817" cy="475441"/>
          </a:xfrm>
          <a:prstGeom prst="rect">
            <a:avLst/>
          </a:prstGeom>
        </p:spPr>
      </p:pic>
    </p:spTree>
    <p:extLst>
      <p:ext uri="{BB962C8B-B14F-4D97-AF65-F5344CB8AC3E}">
        <p14:creationId xmlns:p14="http://schemas.microsoft.com/office/powerpoint/2010/main" val="53013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GB"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p>
        </p:txBody>
      </p:sp>
    </p:spTree>
    <p:extLst>
      <p:ext uri="{BB962C8B-B14F-4D97-AF65-F5344CB8AC3E}">
        <p14:creationId xmlns:p14="http://schemas.microsoft.com/office/powerpoint/2010/main" val="155754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804" y="3305176"/>
            <a:ext cx="7772221" cy="1021556"/>
          </a:xfrm>
        </p:spPr>
        <p:txBody>
          <a:bodyPr/>
          <a:lstStyle>
            <a:lvl1pPr algn="l">
              <a:defRPr sz="3000" b="1" cap="all"/>
            </a:lvl1pPr>
          </a:lstStyle>
          <a:p>
            <a:r>
              <a:rPr lang="en-US" smtClean="0"/>
              <a:t>Click to edit Master title style</a:t>
            </a:r>
            <a:endParaRPr lang="en-GB"/>
          </a:p>
        </p:txBody>
      </p:sp>
      <p:sp>
        <p:nvSpPr>
          <p:cNvPr id="3" name="Text Placeholder 2"/>
          <p:cNvSpPr>
            <a:spLocks noGrp="1"/>
          </p:cNvSpPr>
          <p:nvPr>
            <p:ph type="body" idx="1"/>
          </p:nvPr>
        </p:nvSpPr>
        <p:spPr>
          <a:xfrm>
            <a:off x="722804" y="2180047"/>
            <a:ext cx="7772221" cy="1125140"/>
          </a:xfrm>
        </p:spPr>
        <p:txBody>
          <a:bodyPr anchor="b"/>
          <a:lstStyle>
            <a:lvl1pPr marL="0" indent="0">
              <a:buNone/>
              <a:defRPr sz="1500">
                <a:solidFill>
                  <a:schemeClr val="accent1"/>
                </a:solidFill>
              </a:defRPr>
            </a:lvl1pPr>
            <a:lvl2pPr marL="342437" indent="0">
              <a:buNone/>
              <a:defRPr sz="1400"/>
            </a:lvl2pPr>
            <a:lvl3pPr marL="684913" indent="0">
              <a:buNone/>
              <a:defRPr sz="1100"/>
            </a:lvl3pPr>
            <a:lvl4pPr marL="1027368" indent="0">
              <a:buNone/>
              <a:defRPr sz="1100"/>
            </a:lvl4pPr>
            <a:lvl5pPr marL="1369825" indent="0">
              <a:buNone/>
              <a:defRPr sz="1100"/>
            </a:lvl5pPr>
            <a:lvl6pPr marL="1712303" indent="0">
              <a:buNone/>
              <a:defRPr sz="1100"/>
            </a:lvl6pPr>
            <a:lvl7pPr marL="2054738" indent="0">
              <a:buNone/>
              <a:defRPr sz="1100"/>
            </a:lvl7pPr>
            <a:lvl8pPr marL="2397173" indent="0">
              <a:buNone/>
              <a:defRPr sz="1100"/>
            </a:lvl8pPr>
            <a:lvl9pPr marL="2739608" indent="0">
              <a:buNone/>
              <a:defRPr sz="1100"/>
            </a:lvl9pPr>
          </a:lstStyle>
          <a:p>
            <a:pPr lvl="0"/>
            <a:r>
              <a:rPr lang="en-US" dirty="0" smtClean="0"/>
              <a:t>Click to edit Master text styles</a:t>
            </a:r>
          </a:p>
        </p:txBody>
      </p:sp>
    </p:spTree>
    <p:extLst>
      <p:ext uri="{BB962C8B-B14F-4D97-AF65-F5344CB8AC3E}">
        <p14:creationId xmlns:p14="http://schemas.microsoft.com/office/powerpoint/2010/main" val="3154360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366780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OW section">
    <p:spTree>
      <p:nvGrpSpPr>
        <p:cNvPr id="1" name=""/>
        <p:cNvGrpSpPr/>
        <p:nvPr/>
      </p:nvGrpSpPr>
      <p:grpSpPr>
        <a:xfrm>
          <a:off x="0" y="0"/>
          <a:ext cx="0" cy="0"/>
          <a:chOff x="0" y="0"/>
          <a:chExt cx="0" cy="0"/>
        </a:xfrm>
      </p:grpSpPr>
      <p:sp>
        <p:nvSpPr>
          <p:cNvPr id="3" name="Rectangle 2"/>
          <p:cNvSpPr/>
          <p:nvPr userDrawn="1"/>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OW slides</a:t>
            </a:r>
          </a:p>
        </p:txBody>
      </p:sp>
    </p:spTree>
    <p:extLst>
      <p:ext uri="{BB962C8B-B14F-4D97-AF65-F5344CB8AC3E}">
        <p14:creationId xmlns:p14="http://schemas.microsoft.com/office/powerpoint/2010/main" val="3087096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6" Type="http://schemas.openxmlformats.org/officeDocument/2006/relationships/image" Target="../media/image1.jp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3.xml"/><Relationship Id="rId20" Type="http://schemas.openxmlformats.org/officeDocument/2006/relationships/slideLayout" Target="../slideLayouts/slideLayout24.xml"/><Relationship Id="rId21" Type="http://schemas.openxmlformats.org/officeDocument/2006/relationships/slideLayout" Target="../slideLayouts/slideLayout25.xml"/><Relationship Id="rId22" Type="http://schemas.openxmlformats.org/officeDocument/2006/relationships/slideLayout" Target="../slideLayouts/slideLayout26.xml"/><Relationship Id="rId23" Type="http://schemas.openxmlformats.org/officeDocument/2006/relationships/slideLayout" Target="../slideLayouts/slideLayout27.xml"/><Relationship Id="rId24" Type="http://schemas.openxmlformats.org/officeDocument/2006/relationships/slideLayout" Target="../slideLayouts/slideLayout28.xml"/><Relationship Id="rId25" Type="http://schemas.openxmlformats.org/officeDocument/2006/relationships/slideLayout" Target="../slideLayouts/slideLayout29.xml"/><Relationship Id="rId26" Type="http://schemas.openxmlformats.org/officeDocument/2006/relationships/slideLayout" Target="../slideLayouts/slideLayout30.xml"/><Relationship Id="rId27" Type="http://schemas.openxmlformats.org/officeDocument/2006/relationships/slideLayout" Target="../slideLayouts/slideLayout31.xml"/><Relationship Id="rId28" Type="http://schemas.openxmlformats.org/officeDocument/2006/relationships/slideLayout" Target="../slideLayouts/slideLayout32.xml"/><Relationship Id="rId29" Type="http://schemas.openxmlformats.org/officeDocument/2006/relationships/slideLayout" Target="../slideLayouts/slideLayout33.xml"/><Relationship Id="rId30" Type="http://schemas.openxmlformats.org/officeDocument/2006/relationships/theme" Target="../theme/theme2.xml"/><Relationship Id="rId31" Type="http://schemas.openxmlformats.org/officeDocument/2006/relationships/image" Target="../media/image1.jpg"/><Relationship Id="rId10" Type="http://schemas.openxmlformats.org/officeDocument/2006/relationships/slideLayout" Target="../slideLayouts/slideLayout14.xml"/><Relationship Id="rId11" Type="http://schemas.openxmlformats.org/officeDocument/2006/relationships/slideLayout" Target="../slideLayouts/slideLayout15.xml"/><Relationship Id="rId12" Type="http://schemas.openxmlformats.org/officeDocument/2006/relationships/slideLayout" Target="../slideLayouts/slideLayout16.xml"/><Relationship Id="rId13" Type="http://schemas.openxmlformats.org/officeDocument/2006/relationships/slideLayout" Target="../slideLayouts/slideLayout17.xml"/><Relationship Id="rId14" Type="http://schemas.openxmlformats.org/officeDocument/2006/relationships/slideLayout" Target="../slideLayouts/slideLayout18.xml"/><Relationship Id="rId15" Type="http://schemas.openxmlformats.org/officeDocument/2006/relationships/slideLayout" Target="../slideLayouts/slideLayout19.xml"/><Relationship Id="rId16" Type="http://schemas.openxmlformats.org/officeDocument/2006/relationships/slideLayout" Target="../slideLayouts/slideLayout20.xml"/><Relationship Id="rId17" Type="http://schemas.openxmlformats.org/officeDocument/2006/relationships/slideLayout" Target="../slideLayouts/slideLayout21.xml"/><Relationship Id="rId18" Type="http://schemas.openxmlformats.org/officeDocument/2006/relationships/slideLayout" Target="../slideLayouts/slideLayout22.xml"/><Relationship Id="rId19" Type="http://schemas.openxmlformats.org/officeDocument/2006/relationships/slideLayout" Target="../slideLayouts/slideLayout23.xml"/><Relationship Id="rId1" Type="http://schemas.openxmlformats.org/officeDocument/2006/relationships/slideLayout" Target="../slideLayouts/slideLayout5.xml"/><Relationship Id="rId2" Type="http://schemas.openxmlformats.org/officeDocument/2006/relationships/slideLayout" Target="../slideLayouts/slideLayout6.xml"/><Relationship Id="rId3" Type="http://schemas.openxmlformats.org/officeDocument/2006/relationships/slideLayout" Target="../slideLayouts/slideLayout7.xml"/><Relationship Id="rId4" Type="http://schemas.openxmlformats.org/officeDocument/2006/relationships/slideLayout" Target="../slideLayouts/slideLayout8.xml"/><Relationship Id="rId5" Type="http://schemas.openxmlformats.org/officeDocument/2006/relationships/slideLayout" Target="../slideLayouts/slideLayout9.xml"/><Relationship Id="rId6" Type="http://schemas.openxmlformats.org/officeDocument/2006/relationships/slideLayout" Target="../slideLayouts/slideLayout10.xml"/><Relationship Id="rId7" Type="http://schemas.openxmlformats.org/officeDocument/2006/relationships/slideLayout" Target="../slideLayouts/slideLayout11.xml"/><Relationship Id="rId8"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223838" y="120650"/>
            <a:ext cx="6629400" cy="655306"/>
          </a:xfrm>
          <a:prstGeom prst="rect">
            <a:avLst/>
          </a:prstGeom>
          <a:noFill/>
          <a:ln>
            <a:noFill/>
          </a:ln>
        </p:spPr>
        <p:txBody>
          <a:bodyPr lIns="91381" tIns="91381" rIns="91381" bIns="91381" anchor="t" anchorCtr="0"/>
          <a:lstStyle>
            <a:lvl1pPr marL="0" marR="0" lvl="0" indent="0" algn="l" rtl="0">
              <a:lnSpc>
                <a:spcPct val="100000"/>
              </a:lnSpc>
              <a:spcBef>
                <a:spcPts val="0"/>
              </a:spcBef>
              <a:buClr>
                <a:schemeClr val="dk1"/>
              </a:buClr>
              <a:buFont typeface="Arial"/>
              <a:buNone/>
              <a:defRPr sz="1800" b="1" i="0" u="none" strike="noStrike" cap="none">
                <a:solidFill>
                  <a:schemeClr val="dk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223840" y="1044575"/>
            <a:ext cx="8696325" cy="3600450"/>
          </a:xfrm>
          <a:prstGeom prst="rect">
            <a:avLst/>
          </a:prstGeom>
          <a:noFill/>
          <a:ln>
            <a:noFill/>
          </a:ln>
        </p:spPr>
        <p:txBody>
          <a:bodyPr lIns="91381" tIns="91381" rIns="91381" bIns="91381" anchor="t" anchorCtr="0"/>
          <a:lstStyle>
            <a:lvl1pPr marL="0" marR="0" lvl="0" indent="0" algn="l" rtl="0">
              <a:spcBef>
                <a:spcPts val="1200"/>
              </a:spcBef>
              <a:buClr>
                <a:schemeClr val="dk1"/>
              </a:buClr>
              <a:buFont typeface="Arial"/>
              <a:buNone/>
              <a:defRPr sz="1600" b="0" i="0" u="none" strike="noStrike" cap="none">
                <a:solidFill>
                  <a:schemeClr val="dk1"/>
                </a:solidFill>
                <a:latin typeface="Arial"/>
                <a:ea typeface="Arial"/>
                <a:cs typeface="Arial"/>
                <a:sym typeface="Arial"/>
              </a:defRPr>
            </a:lvl1pPr>
            <a:lvl2pPr marL="161925" marR="0" lvl="1" indent="-47625" algn="l" rtl="0">
              <a:spcBef>
                <a:spcPts val="600"/>
              </a:spcBef>
              <a:buClr>
                <a:schemeClr val="dk1"/>
              </a:buClr>
              <a:buSzPct val="100000"/>
              <a:buFont typeface="Arial"/>
              <a:buChar char="–"/>
              <a:defRPr sz="1800" b="0" i="0" u="none" strike="noStrike" cap="none">
                <a:solidFill>
                  <a:schemeClr val="dk1"/>
                </a:solidFill>
                <a:latin typeface="Arial"/>
                <a:ea typeface="Arial"/>
                <a:cs typeface="Arial"/>
                <a:sym typeface="Arial"/>
              </a:defRPr>
            </a:lvl2pPr>
            <a:lvl3pPr marL="361950" marR="0" lvl="2" indent="-69850" algn="l" rtl="0">
              <a:spcBef>
                <a:spcPts val="300"/>
              </a:spcBef>
              <a:buClr>
                <a:schemeClr val="dk1"/>
              </a:buClr>
              <a:buSzPct val="100000"/>
              <a:buFont typeface="Arial"/>
              <a:buChar char="−"/>
              <a:defRPr sz="1600" b="0" i="0" u="none" strike="noStrike" cap="none">
                <a:solidFill>
                  <a:schemeClr val="dk1"/>
                </a:solidFill>
                <a:latin typeface="Arial"/>
                <a:ea typeface="Arial"/>
                <a:cs typeface="Arial"/>
                <a:sym typeface="Arial"/>
              </a:defRPr>
            </a:lvl3pPr>
            <a:lvl4pPr marL="542925" marR="0" lvl="3" indent="-73025" algn="l" rtl="0">
              <a:spcBef>
                <a:spcPts val="300"/>
              </a:spcBef>
              <a:buClr>
                <a:schemeClr val="dk1"/>
              </a:buClr>
              <a:buSzPct val="100000"/>
              <a:buFont typeface="Arial"/>
              <a:buChar char="−"/>
              <a:defRPr sz="1400" b="0" i="0" u="none" strike="noStrike" cap="none">
                <a:solidFill>
                  <a:schemeClr val="dk1"/>
                </a:solidFill>
                <a:latin typeface="Arial"/>
                <a:ea typeface="Arial"/>
                <a:cs typeface="Arial"/>
                <a:sym typeface="Arial"/>
              </a:defRPr>
            </a:lvl4pPr>
            <a:lvl5pPr marL="714375" marR="0" lvl="4" indent="-92075" algn="l" rtl="0">
              <a:spcBef>
                <a:spcPts val="300"/>
              </a:spcBef>
              <a:buClr>
                <a:schemeClr val="dk1"/>
              </a:buClr>
              <a:buSzPct val="100000"/>
              <a:buFont typeface="Arial"/>
              <a:buChar char="−"/>
              <a:defRPr sz="1400" b="0" i="0" u="none" strike="noStrike" cap="none">
                <a:solidFill>
                  <a:schemeClr val="dk1"/>
                </a:solidFill>
                <a:latin typeface="Arial"/>
                <a:ea typeface="Arial"/>
                <a:cs typeface="Arial"/>
                <a:sym typeface="Arial"/>
              </a:defRPr>
            </a:lvl5pPr>
            <a:lvl6pPr marL="895350" marR="0" lvl="5" indent="-95250" algn="l" rtl="0">
              <a:spcBef>
                <a:spcPts val="280"/>
              </a:spcBef>
              <a:buClr>
                <a:schemeClr val="dk1"/>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sldNum" idx="12"/>
          </p:nvPr>
        </p:nvSpPr>
        <p:spPr>
          <a:xfrm>
            <a:off x="8197704" y="4676923"/>
            <a:ext cx="722460" cy="396081"/>
          </a:xfrm>
          <a:prstGeom prst="rect">
            <a:avLst/>
          </a:prstGeom>
          <a:noFill/>
          <a:ln>
            <a:noFill/>
          </a:ln>
        </p:spPr>
        <p:txBody>
          <a:bodyPr lIns="0" tIns="0" rIns="0" bIns="0" anchor="b" anchorCtr="0">
            <a:noAutofit/>
          </a:bodyPr>
          <a:lstStyle/>
          <a:p>
            <a:pPr algn="r">
              <a:buSzPct val="25000"/>
            </a:pPr>
            <a:fld id="{00000000-1234-1234-1234-123412341234}" type="slidenum">
              <a:rPr lang="en-GB" sz="700" smtClean="0">
                <a:solidFill>
                  <a:schemeClr val="dk1"/>
                </a:solidFill>
              </a:rPr>
              <a:pPr algn="r">
                <a:buSzPct val="25000"/>
              </a:pPr>
              <a:t>‹#›</a:t>
            </a:fld>
            <a:endParaRPr lang="en-GB" sz="700">
              <a:solidFill>
                <a:schemeClr val="dk1"/>
              </a:solidFill>
            </a:endParaRPr>
          </a:p>
        </p:txBody>
      </p:sp>
      <p:cxnSp>
        <p:nvCxnSpPr>
          <p:cNvPr id="14" name="Shape 14"/>
          <p:cNvCxnSpPr/>
          <p:nvPr/>
        </p:nvCxnSpPr>
        <p:spPr>
          <a:xfrm>
            <a:off x="223840" y="820737"/>
            <a:ext cx="8696325" cy="0"/>
          </a:xfrm>
          <a:prstGeom prst="straightConnector1">
            <a:avLst/>
          </a:prstGeom>
          <a:noFill/>
          <a:ln w="9525" cap="flat" cmpd="sng">
            <a:solidFill>
              <a:srgbClr val="888888"/>
            </a:solidFill>
            <a:prstDash val="solid"/>
            <a:round/>
            <a:headEnd type="none" w="med" len="med"/>
            <a:tailEnd type="none" w="med" len="med"/>
          </a:ln>
        </p:spPr>
      </p:cxnSp>
      <p:pic>
        <p:nvPicPr>
          <p:cNvPr id="7" name="Picture 6"/>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6853238" y="209340"/>
            <a:ext cx="2060840" cy="467284"/>
          </a:xfrm>
          <a:prstGeom prst="rect">
            <a:avLst/>
          </a:prstGeom>
        </p:spPr>
      </p:pic>
    </p:spTree>
  </p:cSld>
  <p:clrMap bg1="lt1" tx1="dk1" bg2="dk2" tx2="lt2" accent1="accent1" accent2="accent2" accent3="accent3" accent4="accent4" accent5="accent5" accent6="accent6" hlink="hlink" folHlink="folHlink"/>
  <p:sldLayoutIdLst>
    <p:sldLayoutId id="2147483660" r:id="rId1"/>
    <p:sldLayoutId id="2147483661" r:id="rId2"/>
    <p:sldLayoutId id="2147483693" r:id="rId3"/>
    <p:sldLayoutId id="2147483741" r:id="rId4"/>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1027" name="Rectangle 3"/>
          <p:cNvSpPr>
            <a:spLocks noGrp="1" noChangeArrowheads="1"/>
          </p:cNvSpPr>
          <p:nvPr>
            <p:ph type="body" idx="1"/>
          </p:nvPr>
        </p:nvSpPr>
        <p:spPr bwMode="auto">
          <a:xfrm>
            <a:off x="523990" y="1203313"/>
            <a:ext cx="8233053" cy="3303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GB"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p>
        </p:txBody>
      </p:sp>
      <p:sp>
        <p:nvSpPr>
          <p:cNvPr id="1033" name="Rectangle 9"/>
          <p:cNvSpPr>
            <a:spLocks noChangeArrowheads="1"/>
          </p:cNvSpPr>
          <p:nvPr/>
        </p:nvSpPr>
        <p:spPr bwMode="auto">
          <a:xfrm>
            <a:off x="8181850" y="4852989"/>
            <a:ext cx="504891" cy="159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p>
            <a:pPr algn="r" fontAlgn="base">
              <a:spcBef>
                <a:spcPct val="0"/>
              </a:spcBef>
              <a:spcAft>
                <a:spcPct val="0"/>
              </a:spcAft>
            </a:pPr>
            <a:fld id="{25E46642-E586-416E-95C8-472EB6E23428}" type="slidenum">
              <a:rPr lang="en-GB" sz="1100" b="1" kern="1200">
                <a:latin typeface="Arial" charset="0"/>
              </a:rPr>
              <a:pPr algn="r" fontAlgn="base">
                <a:spcBef>
                  <a:spcPct val="0"/>
                </a:spcBef>
                <a:spcAft>
                  <a:spcPct val="0"/>
                </a:spcAft>
              </a:pPr>
              <a:t>‹#›</a:t>
            </a:fld>
            <a:endParaRPr lang="en-GB" sz="1100" b="1" kern="1200" dirty="0">
              <a:latin typeface="Arial" charset="0"/>
            </a:endParaRPr>
          </a:p>
        </p:txBody>
      </p:sp>
      <p:sp>
        <p:nvSpPr>
          <p:cNvPr id="1273" name="Line 249"/>
          <p:cNvSpPr>
            <a:spLocks noChangeShapeType="1"/>
          </p:cNvSpPr>
          <p:nvPr/>
        </p:nvSpPr>
        <p:spPr bwMode="auto">
          <a:xfrm flipH="1">
            <a:off x="515620" y="1028700"/>
            <a:ext cx="822829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074" tIns="34018" rIns="68074" bIns="34018"/>
          <a:lstStyle/>
          <a:p>
            <a:pPr fontAlgn="base">
              <a:spcBef>
                <a:spcPct val="0"/>
              </a:spcBef>
              <a:spcAft>
                <a:spcPct val="0"/>
              </a:spcAft>
            </a:pPr>
            <a:endParaRPr lang="en-GB" sz="1800" kern="1200" dirty="0">
              <a:latin typeface="Arial" charset="0"/>
            </a:endParaRPr>
          </a:p>
        </p:txBody>
      </p:sp>
      <p:pic>
        <p:nvPicPr>
          <p:cNvPr id="9" name="Picture 8"/>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a:off x="6281913" y="292866"/>
            <a:ext cx="2475130" cy="561222"/>
          </a:xfrm>
          <a:prstGeom prst="rect">
            <a:avLst/>
          </a:prstGeom>
        </p:spPr>
      </p:pic>
    </p:spTree>
    <p:extLst>
      <p:ext uri="{BB962C8B-B14F-4D97-AF65-F5344CB8AC3E}">
        <p14:creationId xmlns:p14="http://schemas.microsoft.com/office/powerpoint/2010/main" val="1313286889"/>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 id="2147483729" r:id="rId18"/>
    <p:sldLayoutId id="2147483730" r:id="rId19"/>
    <p:sldLayoutId id="2147483731" r:id="rId20"/>
    <p:sldLayoutId id="2147483732" r:id="rId21"/>
    <p:sldLayoutId id="2147483733" r:id="rId22"/>
    <p:sldLayoutId id="2147483734" r:id="rId23"/>
    <p:sldLayoutId id="2147483735" r:id="rId24"/>
    <p:sldLayoutId id="2147483736" r:id="rId25"/>
    <p:sldLayoutId id="2147483737" r:id="rId26"/>
    <p:sldLayoutId id="2147483738" r:id="rId27"/>
    <p:sldLayoutId id="2147483739" r:id="rId28"/>
    <p:sldLayoutId id="2147483740"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rtl="0" fontAlgn="base">
        <a:lnSpc>
          <a:spcPct val="95000"/>
        </a:lnSpc>
        <a:spcBef>
          <a:spcPct val="0"/>
        </a:spcBef>
        <a:spcAft>
          <a:spcPct val="0"/>
        </a:spcAft>
        <a:defRPr sz="2200" b="1">
          <a:solidFill>
            <a:srgbClr val="000000"/>
          </a:solidFill>
          <a:latin typeface="+mj-lt"/>
          <a:ea typeface="+mj-ea"/>
          <a:cs typeface="+mj-cs"/>
        </a:defRPr>
      </a:lvl1pPr>
      <a:lvl2pPr algn="l" rtl="0" fontAlgn="base">
        <a:lnSpc>
          <a:spcPct val="95000"/>
        </a:lnSpc>
        <a:spcBef>
          <a:spcPct val="0"/>
        </a:spcBef>
        <a:spcAft>
          <a:spcPct val="0"/>
        </a:spcAft>
        <a:defRPr sz="1800" b="1">
          <a:solidFill>
            <a:srgbClr val="000000"/>
          </a:solidFill>
          <a:latin typeface="Arial" charset="0"/>
        </a:defRPr>
      </a:lvl2pPr>
      <a:lvl3pPr algn="l" rtl="0" fontAlgn="base">
        <a:lnSpc>
          <a:spcPct val="95000"/>
        </a:lnSpc>
        <a:spcBef>
          <a:spcPct val="0"/>
        </a:spcBef>
        <a:spcAft>
          <a:spcPct val="0"/>
        </a:spcAft>
        <a:defRPr sz="1800" b="1">
          <a:solidFill>
            <a:srgbClr val="000000"/>
          </a:solidFill>
          <a:latin typeface="Arial" charset="0"/>
        </a:defRPr>
      </a:lvl3pPr>
      <a:lvl4pPr algn="l" rtl="0" fontAlgn="base">
        <a:lnSpc>
          <a:spcPct val="95000"/>
        </a:lnSpc>
        <a:spcBef>
          <a:spcPct val="0"/>
        </a:spcBef>
        <a:spcAft>
          <a:spcPct val="0"/>
        </a:spcAft>
        <a:defRPr sz="1800" b="1">
          <a:solidFill>
            <a:srgbClr val="000000"/>
          </a:solidFill>
          <a:latin typeface="Arial" charset="0"/>
        </a:defRPr>
      </a:lvl4pPr>
      <a:lvl5pPr algn="l" rtl="0" fontAlgn="base">
        <a:lnSpc>
          <a:spcPct val="95000"/>
        </a:lnSpc>
        <a:spcBef>
          <a:spcPct val="0"/>
        </a:spcBef>
        <a:spcAft>
          <a:spcPct val="0"/>
        </a:spcAft>
        <a:defRPr sz="1800" b="1">
          <a:solidFill>
            <a:srgbClr val="000000"/>
          </a:solidFill>
          <a:latin typeface="Arial" charset="0"/>
        </a:defRPr>
      </a:lvl5pPr>
      <a:lvl6pPr marL="342437" algn="l" rtl="0" fontAlgn="base">
        <a:lnSpc>
          <a:spcPct val="95000"/>
        </a:lnSpc>
        <a:spcBef>
          <a:spcPct val="0"/>
        </a:spcBef>
        <a:spcAft>
          <a:spcPct val="0"/>
        </a:spcAft>
        <a:defRPr sz="1800" b="1">
          <a:solidFill>
            <a:srgbClr val="000000"/>
          </a:solidFill>
          <a:latin typeface="Arial" charset="0"/>
        </a:defRPr>
      </a:lvl6pPr>
      <a:lvl7pPr marL="684913" algn="l" rtl="0" fontAlgn="base">
        <a:lnSpc>
          <a:spcPct val="95000"/>
        </a:lnSpc>
        <a:spcBef>
          <a:spcPct val="0"/>
        </a:spcBef>
        <a:spcAft>
          <a:spcPct val="0"/>
        </a:spcAft>
        <a:defRPr sz="1800" b="1">
          <a:solidFill>
            <a:srgbClr val="000000"/>
          </a:solidFill>
          <a:latin typeface="Arial" charset="0"/>
        </a:defRPr>
      </a:lvl7pPr>
      <a:lvl8pPr marL="1027368" algn="l" rtl="0" fontAlgn="base">
        <a:lnSpc>
          <a:spcPct val="95000"/>
        </a:lnSpc>
        <a:spcBef>
          <a:spcPct val="0"/>
        </a:spcBef>
        <a:spcAft>
          <a:spcPct val="0"/>
        </a:spcAft>
        <a:defRPr sz="1800" b="1">
          <a:solidFill>
            <a:srgbClr val="000000"/>
          </a:solidFill>
          <a:latin typeface="Arial" charset="0"/>
        </a:defRPr>
      </a:lvl8pPr>
      <a:lvl9pPr marL="1369825" algn="l" rtl="0" fontAlgn="base">
        <a:lnSpc>
          <a:spcPct val="95000"/>
        </a:lnSpc>
        <a:spcBef>
          <a:spcPct val="0"/>
        </a:spcBef>
        <a:spcAft>
          <a:spcPct val="0"/>
        </a:spcAft>
        <a:defRPr sz="1800" b="1">
          <a:solidFill>
            <a:srgbClr val="000000"/>
          </a:solidFill>
          <a:latin typeface="Arial" charset="0"/>
        </a:defRPr>
      </a:lvl9pPr>
    </p:titleStyle>
    <p:body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solidFill>
            <a:srgbClr val="000000"/>
          </a:solidFill>
          <a:latin typeface="+mn-lt"/>
          <a:ea typeface="+mn-ea"/>
          <a:cs typeface="+mn-cs"/>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solidFill>
            <a:srgbClr val="000000"/>
          </a:solidFill>
          <a:latin typeface="+mn-l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5pPr>
      <a:lvl6pPr marL="1419734" algn="l" rtl="0" fontAlgn="base">
        <a:spcBef>
          <a:spcPct val="0"/>
        </a:spcBef>
        <a:spcAft>
          <a:spcPct val="0"/>
        </a:spcAft>
        <a:defRPr>
          <a:solidFill>
            <a:srgbClr val="000000"/>
          </a:solidFill>
          <a:latin typeface="+mn-lt"/>
        </a:defRPr>
      </a:lvl6pPr>
      <a:lvl7pPr marL="1762211" algn="l" rtl="0" fontAlgn="base">
        <a:spcBef>
          <a:spcPct val="0"/>
        </a:spcBef>
        <a:spcAft>
          <a:spcPct val="0"/>
        </a:spcAft>
        <a:defRPr>
          <a:solidFill>
            <a:srgbClr val="000000"/>
          </a:solidFill>
          <a:latin typeface="+mn-lt"/>
        </a:defRPr>
      </a:lvl7pPr>
      <a:lvl8pPr marL="2104669" algn="l" rtl="0" fontAlgn="base">
        <a:spcBef>
          <a:spcPct val="0"/>
        </a:spcBef>
        <a:spcAft>
          <a:spcPct val="0"/>
        </a:spcAft>
        <a:defRPr>
          <a:solidFill>
            <a:srgbClr val="000000"/>
          </a:solidFill>
          <a:latin typeface="+mn-lt"/>
        </a:defRPr>
      </a:lvl8pPr>
      <a:lvl9pPr marL="2447123" algn="l" rtl="0" fontAlgn="base">
        <a:spcBef>
          <a:spcPct val="0"/>
        </a:spcBef>
        <a:spcAft>
          <a:spcPct val="0"/>
        </a:spcAft>
        <a:defRPr>
          <a:solidFill>
            <a:srgbClr val="000000"/>
          </a:solidFill>
          <a:latin typeface="+mn-lt"/>
        </a:defRPr>
      </a:lvl9pPr>
    </p:bodyStyle>
    <p:otherStyle>
      <a:defPPr>
        <a:defRPr lang="en-US"/>
      </a:defPPr>
      <a:lvl1pPr marL="0" algn="l" defTabSz="684913" rtl="0" eaLnBrk="1" latinLnBrk="0" hangingPunct="1">
        <a:defRPr sz="1400" kern="1200">
          <a:solidFill>
            <a:schemeClr val="tx1"/>
          </a:solidFill>
          <a:latin typeface="+mn-lt"/>
          <a:ea typeface="+mn-ea"/>
          <a:cs typeface="+mn-cs"/>
        </a:defRPr>
      </a:lvl1pPr>
      <a:lvl2pPr marL="342437" algn="l" defTabSz="684913" rtl="0" eaLnBrk="1" latinLnBrk="0" hangingPunct="1">
        <a:defRPr sz="1400" kern="1200">
          <a:solidFill>
            <a:schemeClr val="tx1"/>
          </a:solidFill>
          <a:latin typeface="+mn-lt"/>
          <a:ea typeface="+mn-ea"/>
          <a:cs typeface="+mn-cs"/>
        </a:defRPr>
      </a:lvl2pPr>
      <a:lvl3pPr marL="684913" algn="l" defTabSz="684913" rtl="0" eaLnBrk="1" latinLnBrk="0" hangingPunct="1">
        <a:defRPr sz="1400" kern="1200">
          <a:solidFill>
            <a:schemeClr val="tx1"/>
          </a:solidFill>
          <a:latin typeface="+mn-lt"/>
          <a:ea typeface="+mn-ea"/>
          <a:cs typeface="+mn-cs"/>
        </a:defRPr>
      </a:lvl3pPr>
      <a:lvl4pPr marL="1027368" algn="l" defTabSz="684913" rtl="0" eaLnBrk="1" latinLnBrk="0" hangingPunct="1">
        <a:defRPr sz="1400" kern="1200">
          <a:solidFill>
            <a:schemeClr val="tx1"/>
          </a:solidFill>
          <a:latin typeface="+mn-lt"/>
          <a:ea typeface="+mn-ea"/>
          <a:cs typeface="+mn-cs"/>
        </a:defRPr>
      </a:lvl4pPr>
      <a:lvl5pPr marL="1369825" algn="l" defTabSz="684913" rtl="0" eaLnBrk="1" latinLnBrk="0" hangingPunct="1">
        <a:defRPr sz="1400" kern="1200">
          <a:solidFill>
            <a:schemeClr val="tx1"/>
          </a:solidFill>
          <a:latin typeface="+mn-lt"/>
          <a:ea typeface="+mn-ea"/>
          <a:cs typeface="+mn-cs"/>
        </a:defRPr>
      </a:lvl5pPr>
      <a:lvl6pPr marL="1712303" algn="l" defTabSz="684913" rtl="0" eaLnBrk="1" latinLnBrk="0" hangingPunct="1">
        <a:defRPr sz="1400" kern="1200">
          <a:solidFill>
            <a:schemeClr val="tx1"/>
          </a:solidFill>
          <a:latin typeface="+mn-lt"/>
          <a:ea typeface="+mn-ea"/>
          <a:cs typeface="+mn-cs"/>
        </a:defRPr>
      </a:lvl6pPr>
      <a:lvl7pPr marL="2054738" algn="l" defTabSz="684913" rtl="0" eaLnBrk="1" latinLnBrk="0" hangingPunct="1">
        <a:defRPr sz="1400" kern="1200">
          <a:solidFill>
            <a:schemeClr val="tx1"/>
          </a:solidFill>
          <a:latin typeface="+mn-lt"/>
          <a:ea typeface="+mn-ea"/>
          <a:cs typeface="+mn-cs"/>
        </a:defRPr>
      </a:lvl7pPr>
      <a:lvl8pPr marL="2397173" algn="l" defTabSz="684913" rtl="0" eaLnBrk="1" latinLnBrk="0" hangingPunct="1">
        <a:defRPr sz="1400" kern="1200">
          <a:solidFill>
            <a:schemeClr val="tx1"/>
          </a:solidFill>
          <a:latin typeface="+mn-lt"/>
          <a:ea typeface="+mn-ea"/>
          <a:cs typeface="+mn-cs"/>
        </a:defRPr>
      </a:lvl8pPr>
      <a:lvl9pPr marL="2739608" algn="l" defTabSz="684913"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6.tiff"/><Relationship Id="rId3" Type="http://schemas.openxmlformats.org/officeDocument/2006/relationships/image" Target="../media/image7.tiff"/></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4" Type="http://schemas.microsoft.com/office/2007/relationships/hdphoto" Target="../media/hdphoto1.wdp"/><Relationship Id="rId5" Type="http://schemas.openxmlformats.org/officeDocument/2006/relationships/image" Target="../media/image9.tiff"/><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tiff"/></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23837" y="3450144"/>
            <a:ext cx="8696325" cy="341986"/>
          </a:xfrm>
        </p:spPr>
        <p:txBody>
          <a:bodyPr/>
          <a:lstStyle/>
          <a:p>
            <a:r>
              <a:rPr lang="en-US" dirty="0"/>
              <a:t>REMOTELY ACTIVATED CONTROL AND DEMAND</a:t>
            </a:r>
            <a:br>
              <a:rPr lang="en-US" dirty="0"/>
            </a:br>
            <a:r>
              <a:rPr lang="en-US" dirty="0"/>
              <a:t>RESPONSE OF AGGREGATED ELECTRIC VEHICLES</a:t>
            </a:r>
          </a:p>
        </p:txBody>
      </p:sp>
      <p:sp>
        <p:nvSpPr>
          <p:cNvPr id="6" name="Text Placeholder 5"/>
          <p:cNvSpPr>
            <a:spLocks noGrp="1"/>
          </p:cNvSpPr>
          <p:nvPr>
            <p:ph type="body" sz="quarter" idx="10"/>
          </p:nvPr>
        </p:nvSpPr>
        <p:spPr>
          <a:xfrm>
            <a:off x="223838" y="4470259"/>
            <a:ext cx="3974937" cy="599173"/>
          </a:xfrm>
        </p:spPr>
        <p:txBody>
          <a:bodyPr/>
          <a:lstStyle/>
          <a:p>
            <a:r>
              <a:rPr lang="en-GB" dirty="0" smtClean="0"/>
              <a:t>Michael McDonald (s1425486)</a:t>
            </a:r>
          </a:p>
          <a:p>
            <a:r>
              <a:rPr lang="en-GB" dirty="0"/>
              <a:t>Electrical and Mechanical Engineering </a:t>
            </a:r>
            <a:r>
              <a:rPr lang="en-GB" dirty="0" smtClean="0"/>
              <a:t>BEng </a:t>
            </a:r>
            <a:r>
              <a:rPr lang="en-GB" dirty="0"/>
              <a:t>(hons</a:t>
            </a:r>
            <a:r>
              <a:rPr lang="en-GB" dirty="0" smtClean="0"/>
              <a:t>)</a:t>
            </a:r>
            <a:br>
              <a:rPr lang="en-GB" dirty="0" smtClean="0"/>
            </a:br>
            <a:r>
              <a:rPr lang="en-GB" dirty="0" smtClean="0"/>
              <a:t>1 February 2017</a:t>
            </a:r>
            <a:endParaRPr lang="en-GB" dirty="0"/>
          </a:p>
        </p:txBody>
      </p:sp>
      <p:pic>
        <p:nvPicPr>
          <p:cNvPr id="8" name="Shape 93"/>
          <p:cNvPicPr preferRelativeResize="0">
            <a:picLocks noGrp="1"/>
          </p:cNvPicPr>
          <p:nvPr>
            <p:ph type="pic" sz="quarter" idx="11"/>
          </p:nvPr>
        </p:nvPicPr>
        <p:blipFill rotWithShape="1">
          <a:blip r:embed="rId3" cstate="screen">
            <a:alphaModFix/>
            <a:extLst>
              <a:ext uri="{28A0092B-C50C-407E-A947-70E740481C1C}">
                <a14:useLocalDpi xmlns:a14="http://schemas.microsoft.com/office/drawing/2010/main"/>
              </a:ext>
            </a:extLst>
          </a:blip>
          <a:srcRect t="148" b="148"/>
          <a:stretch/>
        </p:blipFill>
        <p:spPr>
          <a:xfrm>
            <a:off x="0" y="820738"/>
            <a:ext cx="9144000" cy="2635250"/>
          </a:xfrm>
        </p:spPr>
      </p:pic>
    </p:spTree>
    <p:extLst>
      <p:ext uri="{BB962C8B-B14F-4D97-AF65-F5344CB8AC3E}">
        <p14:creationId xmlns:p14="http://schemas.microsoft.com/office/powerpoint/2010/main" val="21189088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REVIEW OF FINDINGS </a:t>
            </a:r>
            <a:r>
              <a:rPr lang="en-US" dirty="0" smtClean="0"/>
              <a:t/>
            </a:r>
            <a:br>
              <a:rPr lang="en-US" dirty="0" smtClean="0"/>
            </a:br>
            <a:r>
              <a:rPr lang="en-GB" sz="1400" dirty="0" smtClean="0">
                <a:solidFill>
                  <a:srgbClr val="63666A">
                    <a:lumMod val="60000"/>
                    <a:lumOff val="40000"/>
                  </a:srgbClr>
                </a:solidFill>
                <a:ea typeface="Arial"/>
                <a:cs typeface="Arial"/>
              </a:rPr>
              <a:t>RIVAL TECHNOLOGIES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244057401"/>
              </p:ext>
            </p:extLst>
          </p:nvPr>
        </p:nvGraphicFramePr>
        <p:xfrm>
          <a:off x="243841" y="1023332"/>
          <a:ext cx="8696959" cy="3657598"/>
        </p:xfrm>
        <a:graphic>
          <a:graphicData uri="http://schemas.openxmlformats.org/drawingml/2006/table">
            <a:tbl>
              <a:tblPr firstRow="1" bandRow="1">
                <a:tableStyleId>{93296810-A885-4BE3-A3E7-6D5BEEA58F35}</a:tableStyleId>
              </a:tblPr>
              <a:tblGrid>
                <a:gridCol w="1942321"/>
                <a:gridCol w="1186958"/>
                <a:gridCol w="1219201"/>
                <a:gridCol w="1449493"/>
                <a:gridCol w="1449493"/>
                <a:gridCol w="1449493"/>
              </a:tblGrid>
              <a:tr h="388293">
                <a:tc>
                  <a:txBody>
                    <a:bodyPr/>
                    <a:lstStyle/>
                    <a:p>
                      <a:pPr algn="ctr"/>
                      <a:r>
                        <a:rPr lang="en-US" dirty="0" smtClean="0"/>
                        <a:t>Technology</a:t>
                      </a:r>
                      <a:endParaRPr lang="en-US" dirty="0"/>
                    </a:p>
                  </a:txBody>
                  <a:tcPr anchor="ctr"/>
                </a:tc>
                <a:tc>
                  <a:txBody>
                    <a:bodyPr/>
                    <a:lstStyle/>
                    <a:p>
                      <a:pPr algn="ctr"/>
                      <a:r>
                        <a:rPr lang="en-US" dirty="0" smtClean="0"/>
                        <a:t>Demand shift capability</a:t>
                      </a:r>
                      <a:endParaRPr lang="en-US" dirty="0"/>
                    </a:p>
                  </a:txBody>
                  <a:tcPr anchor="ctr"/>
                </a:tc>
                <a:tc>
                  <a:txBody>
                    <a:bodyPr/>
                    <a:lstStyle/>
                    <a:p>
                      <a:pPr algn="ctr"/>
                      <a:r>
                        <a:rPr lang="en-US" dirty="0" smtClean="0"/>
                        <a:t>Supply</a:t>
                      </a:r>
                      <a:r>
                        <a:rPr lang="en-US" baseline="0" dirty="0" smtClean="0"/>
                        <a:t> capability</a:t>
                      </a:r>
                      <a:endParaRPr lang="en-US" dirty="0"/>
                    </a:p>
                  </a:txBody>
                  <a:tcPr anchor="ctr"/>
                </a:tc>
                <a:tc>
                  <a:txBody>
                    <a:bodyPr/>
                    <a:lstStyle/>
                    <a:p>
                      <a:pPr algn="ctr"/>
                      <a:r>
                        <a:rPr lang="en-US" dirty="0" smtClean="0"/>
                        <a:t>Running cost</a:t>
                      </a:r>
                      <a:endParaRPr lang="en-US" dirty="0"/>
                    </a:p>
                  </a:txBody>
                  <a:tcPr anchor="ctr"/>
                </a:tc>
                <a:tc>
                  <a:txBody>
                    <a:bodyPr/>
                    <a:lstStyle/>
                    <a:p>
                      <a:pPr algn="ctr"/>
                      <a:r>
                        <a:rPr lang="en-US" dirty="0" smtClean="0"/>
                        <a:t>Installation cost</a:t>
                      </a:r>
                      <a:endParaRPr lang="en-US" dirty="0"/>
                    </a:p>
                  </a:txBody>
                  <a:tcPr anchor="ctr"/>
                </a:tc>
                <a:tc>
                  <a:txBody>
                    <a:bodyPr/>
                    <a:lstStyle/>
                    <a:p>
                      <a:pPr algn="ctr"/>
                      <a:r>
                        <a:rPr lang="en-US" dirty="0" smtClean="0"/>
                        <a:t>Consumer irritation</a:t>
                      </a:r>
                      <a:endParaRPr lang="en-US" dirty="0"/>
                    </a:p>
                  </a:txBody>
                  <a:tcPr anchor="ctr"/>
                </a:tc>
              </a:tr>
              <a:tr h="579118">
                <a:tc>
                  <a:txBody>
                    <a:bodyPr/>
                    <a:lstStyle/>
                    <a:p>
                      <a:r>
                        <a:rPr lang="en-US" sz="1200" dirty="0" smtClean="0"/>
                        <a:t>Dedicated</a:t>
                      </a:r>
                      <a:r>
                        <a:rPr lang="en-US" sz="1200" baseline="0" dirty="0" smtClean="0"/>
                        <a:t> demand response generators</a:t>
                      </a:r>
                      <a:endParaRPr lang="en-US" sz="1200" dirty="0"/>
                    </a:p>
                  </a:txBody>
                  <a:tcPr/>
                </a:tc>
                <a:tc>
                  <a:txBody>
                    <a:bodyPr/>
                    <a:lstStyle/>
                    <a:p>
                      <a:endParaRPr lang="en-US" dirty="0"/>
                    </a:p>
                  </a:txBody>
                  <a:tcPr/>
                </a:tc>
                <a:tc>
                  <a:txBody>
                    <a:bodyPr/>
                    <a:lstStyle/>
                    <a:p>
                      <a:endParaRPr lang="en-US" dirty="0"/>
                    </a:p>
                  </a:txBody>
                  <a:tcPr/>
                </a:tc>
                <a:tc>
                  <a:txBody>
                    <a:bodyPr/>
                    <a:lstStyle/>
                    <a:p>
                      <a:pPr algn="ctr"/>
                      <a:r>
                        <a:rPr lang="en-US" b="1" dirty="0" smtClean="0"/>
                        <a:t>£££</a:t>
                      </a:r>
                      <a:endParaRPr lang="en-US" b="1" dirty="0"/>
                    </a:p>
                  </a:txBody>
                  <a:tcPr anchor="ctr"/>
                </a:tc>
                <a:tc>
                  <a:txBody>
                    <a:bodyPr/>
                    <a:lstStyle/>
                    <a:p>
                      <a:pPr algn="ctr"/>
                      <a:r>
                        <a:rPr lang="en-US" b="1" dirty="0" smtClean="0"/>
                        <a:t>££££</a:t>
                      </a:r>
                      <a:endParaRPr lang="en-US" b="1" dirty="0"/>
                    </a:p>
                  </a:txBody>
                  <a:tcPr anchor="ctr"/>
                </a:tc>
                <a:tc>
                  <a:txBody>
                    <a:bodyPr/>
                    <a:lstStyle/>
                    <a:p>
                      <a:pPr algn="ctr"/>
                      <a:endParaRPr lang="en-US" b="1" dirty="0"/>
                    </a:p>
                  </a:txBody>
                  <a:tcPr anchor="ctr"/>
                </a:tc>
              </a:tr>
              <a:tr h="589280">
                <a:tc>
                  <a:txBody>
                    <a:bodyPr/>
                    <a:lstStyle/>
                    <a:p>
                      <a:r>
                        <a:rPr lang="en-US" sz="1200" dirty="0" smtClean="0"/>
                        <a:t>Bi-directional smart EV charge points</a:t>
                      </a:r>
                      <a:endParaRPr lang="en-US" sz="1200" dirty="0"/>
                    </a:p>
                  </a:txBody>
                  <a:tcPr/>
                </a:tc>
                <a:tc>
                  <a:txBody>
                    <a:bodyPr/>
                    <a:lstStyle/>
                    <a:p>
                      <a:endParaRPr lang="en-US" dirty="0"/>
                    </a:p>
                  </a:txBody>
                  <a:tcPr/>
                </a:tc>
                <a:tc>
                  <a:txBody>
                    <a:bodyPr/>
                    <a:lstStyle/>
                    <a:p>
                      <a:endParaRPr lang="en-US" dirty="0"/>
                    </a:p>
                  </a:txBody>
                  <a:tcPr/>
                </a:tc>
                <a:tc>
                  <a:txBody>
                    <a:bodyPr/>
                    <a:lstStyle/>
                    <a:p>
                      <a:pPr algn="ctr"/>
                      <a:endParaRPr lang="en-US" b="1" dirty="0"/>
                    </a:p>
                  </a:txBody>
                  <a:tcPr anchor="ctr"/>
                </a:tc>
                <a:tc>
                  <a:txBody>
                    <a:bodyPr/>
                    <a:lstStyle/>
                    <a:p>
                      <a:pPr algn="ctr"/>
                      <a:r>
                        <a:rPr lang="en-US" b="1" dirty="0" smtClean="0"/>
                        <a:t>£££</a:t>
                      </a:r>
                      <a:endParaRPr lang="en-US" b="1" dirty="0"/>
                    </a:p>
                  </a:txBody>
                  <a:tcPr anchor="ctr"/>
                </a:tc>
                <a:tc>
                  <a:txBody>
                    <a:bodyPr/>
                    <a:lstStyle/>
                    <a:p>
                      <a:pPr algn="ctr"/>
                      <a:endParaRPr lang="en-US" b="1" dirty="0"/>
                    </a:p>
                  </a:txBody>
                  <a:tcPr anchor="ctr"/>
                </a:tc>
              </a:tr>
              <a:tr h="619760">
                <a:tc>
                  <a:txBody>
                    <a:bodyPr/>
                    <a:lstStyle/>
                    <a:p>
                      <a:pPr marL="0" marR="0" indent="0" algn="l" defTabSz="684913" rtl="0" eaLnBrk="1" fontAlgn="auto" latinLnBrk="0" hangingPunct="1">
                        <a:lnSpc>
                          <a:spcPct val="100000"/>
                        </a:lnSpc>
                        <a:spcBef>
                          <a:spcPts val="0"/>
                        </a:spcBef>
                        <a:spcAft>
                          <a:spcPts val="0"/>
                        </a:spcAft>
                        <a:buClrTx/>
                        <a:buSzTx/>
                        <a:buFontTx/>
                        <a:buNone/>
                        <a:tabLst/>
                        <a:defRPr/>
                      </a:pPr>
                      <a:r>
                        <a:rPr lang="en-US" sz="1200" dirty="0" err="1" smtClean="0"/>
                        <a:t>Uni</a:t>
                      </a:r>
                      <a:r>
                        <a:rPr lang="en-US" sz="1200" dirty="0" smtClean="0"/>
                        <a:t>-directional smart EV charge points</a:t>
                      </a:r>
                    </a:p>
                    <a:p>
                      <a:endParaRPr lang="en-US" sz="1200" dirty="0"/>
                    </a:p>
                  </a:txBody>
                  <a:tcPr/>
                </a:tc>
                <a:tc>
                  <a:txBody>
                    <a:bodyPr/>
                    <a:lstStyle/>
                    <a:p>
                      <a:endParaRPr lang="en-US"/>
                    </a:p>
                  </a:txBody>
                  <a:tcPr/>
                </a:tc>
                <a:tc>
                  <a:txBody>
                    <a:bodyPr/>
                    <a:lstStyle/>
                    <a:p>
                      <a:endParaRPr lang="en-US" dirty="0"/>
                    </a:p>
                  </a:txBody>
                  <a:tcPr/>
                </a:tc>
                <a:tc>
                  <a:txBody>
                    <a:bodyPr/>
                    <a:lstStyle/>
                    <a:p>
                      <a:pPr algn="ctr"/>
                      <a:endParaRPr lang="en-US" b="1" dirty="0"/>
                    </a:p>
                  </a:txBody>
                  <a:tcPr anchor="ctr"/>
                </a:tc>
                <a:tc>
                  <a:txBody>
                    <a:bodyPr/>
                    <a:lstStyle/>
                    <a:p>
                      <a:pPr algn="ctr"/>
                      <a:r>
                        <a:rPr lang="en-US" b="1" dirty="0" smtClean="0"/>
                        <a:t>££</a:t>
                      </a:r>
                      <a:endParaRPr lang="en-US" b="1" dirty="0"/>
                    </a:p>
                  </a:txBody>
                  <a:tcPr anchor="ctr"/>
                </a:tc>
                <a:tc>
                  <a:txBody>
                    <a:bodyPr/>
                    <a:lstStyle/>
                    <a:p>
                      <a:pPr algn="ctr"/>
                      <a:endParaRPr lang="en-US" b="1" dirty="0"/>
                    </a:p>
                  </a:txBody>
                  <a:tcPr anchor="ctr"/>
                </a:tc>
              </a:tr>
              <a:tr h="558800">
                <a:tc>
                  <a:txBody>
                    <a:bodyPr/>
                    <a:lstStyle/>
                    <a:p>
                      <a:r>
                        <a:rPr lang="en-US" sz="1200" dirty="0" smtClean="0"/>
                        <a:t>Aggregated fast-charge facilities</a:t>
                      </a:r>
                      <a:endParaRPr lang="en-US" sz="1200" dirty="0"/>
                    </a:p>
                  </a:txBody>
                  <a:tcPr/>
                </a:tc>
                <a:tc>
                  <a:txBody>
                    <a:bodyPr/>
                    <a:lstStyle/>
                    <a:p>
                      <a:endParaRPr lang="en-US" dirty="0"/>
                    </a:p>
                  </a:txBody>
                  <a:tcPr/>
                </a:tc>
                <a:tc>
                  <a:txBody>
                    <a:bodyPr/>
                    <a:lstStyle/>
                    <a:p>
                      <a:endParaRPr lang="en-US" dirty="0"/>
                    </a:p>
                  </a:txBody>
                  <a:tcPr/>
                </a:tc>
                <a:tc>
                  <a:txBody>
                    <a:bodyPr/>
                    <a:lstStyle/>
                    <a:p>
                      <a:pPr algn="ctr"/>
                      <a:r>
                        <a:rPr lang="en-US" b="1" dirty="0" smtClean="0"/>
                        <a:t>£</a:t>
                      </a:r>
                      <a:endParaRPr lang="en-US" b="1" dirty="0"/>
                    </a:p>
                  </a:txBody>
                  <a:tcPr anchor="ctr"/>
                </a:tc>
                <a:tc>
                  <a:txBody>
                    <a:bodyPr/>
                    <a:lstStyle/>
                    <a:p>
                      <a:pPr algn="ctr"/>
                      <a:r>
                        <a:rPr lang="en-US" b="1" dirty="0" smtClean="0"/>
                        <a:t>£££</a:t>
                      </a:r>
                      <a:endParaRPr lang="en-US" b="1" dirty="0"/>
                    </a:p>
                  </a:txBody>
                  <a:tcPr anchor="ctr"/>
                </a:tc>
                <a:tc>
                  <a:txBody>
                    <a:bodyPr/>
                    <a:lstStyle/>
                    <a:p>
                      <a:pPr algn="ctr"/>
                      <a:endParaRPr lang="en-US" b="1" dirty="0" smtClean="0"/>
                    </a:p>
                    <a:p>
                      <a:pPr algn="ctr"/>
                      <a:endParaRPr lang="en-US" b="1" dirty="0"/>
                    </a:p>
                  </a:txBody>
                  <a:tcPr anchor="ctr"/>
                </a:tc>
              </a:tr>
              <a:tr h="558800">
                <a:tc>
                  <a:txBody>
                    <a:bodyPr/>
                    <a:lstStyle/>
                    <a:p>
                      <a:r>
                        <a:rPr lang="en-US" sz="1200" dirty="0" smtClean="0"/>
                        <a:t>Remotely controlled demand response</a:t>
                      </a:r>
                      <a:endParaRPr lang="en-US" sz="1200" dirty="0"/>
                    </a:p>
                  </a:txBody>
                  <a:tcPr/>
                </a:tc>
                <a:tc>
                  <a:txBody>
                    <a:bodyPr/>
                    <a:lstStyle/>
                    <a:p>
                      <a:endParaRPr lang="en-US" dirty="0"/>
                    </a:p>
                  </a:txBody>
                  <a:tcPr/>
                </a:tc>
                <a:tc>
                  <a:txBody>
                    <a:bodyPr/>
                    <a:lstStyle/>
                    <a:p>
                      <a:endParaRPr lang="en-US" dirty="0"/>
                    </a:p>
                  </a:txBody>
                  <a:tcPr/>
                </a:tc>
                <a:tc>
                  <a:txBody>
                    <a:bodyPr/>
                    <a:lstStyle/>
                    <a:p>
                      <a:pPr algn="ctr"/>
                      <a:endParaRPr lang="en-US" b="1" dirty="0"/>
                    </a:p>
                  </a:txBody>
                  <a:tcPr anchor="ctr"/>
                </a:tc>
                <a:tc>
                  <a:txBody>
                    <a:bodyPr/>
                    <a:lstStyle/>
                    <a:p>
                      <a:pPr algn="ctr"/>
                      <a:r>
                        <a:rPr lang="en-US" b="1" dirty="0" smtClean="0"/>
                        <a:t>£</a:t>
                      </a:r>
                      <a:endParaRPr lang="en-US" b="1" dirty="0"/>
                    </a:p>
                  </a:txBody>
                  <a:tcPr anchor="ctr"/>
                </a:tc>
                <a:tc>
                  <a:txBody>
                    <a:bodyPr/>
                    <a:lstStyle/>
                    <a:p>
                      <a:pPr algn="ctr"/>
                      <a:endParaRPr lang="en-US" b="1" dirty="0"/>
                    </a:p>
                  </a:txBody>
                  <a:tcPr anchor="ctr"/>
                </a:tc>
              </a:tr>
            </a:tbl>
          </a:graphicData>
        </a:graphic>
      </p:graphicFrame>
      <p:pic>
        <p:nvPicPr>
          <p:cNvPr id="7" name="Picture 6"/>
          <p:cNvPicPr>
            <a:picLocks noChangeAspect="1"/>
          </p:cNvPicPr>
          <p:nvPr/>
        </p:nvPicPr>
        <p:blipFill>
          <a:blip r:embed="rId2"/>
          <a:stretch>
            <a:fillRect/>
          </a:stretch>
        </p:blipFill>
        <p:spPr>
          <a:xfrm>
            <a:off x="2564711" y="2494352"/>
            <a:ext cx="289584" cy="268205"/>
          </a:xfrm>
          <a:prstGeom prst="rect">
            <a:avLst/>
          </a:prstGeom>
        </p:spPr>
      </p:pic>
      <p:pic>
        <p:nvPicPr>
          <p:cNvPr id="8" name="Picture 7"/>
          <p:cNvPicPr>
            <a:picLocks noChangeAspect="1"/>
          </p:cNvPicPr>
          <p:nvPr/>
        </p:nvPicPr>
        <p:blipFill>
          <a:blip r:embed="rId2"/>
          <a:stretch>
            <a:fillRect/>
          </a:stretch>
        </p:blipFill>
        <p:spPr>
          <a:xfrm>
            <a:off x="2564711" y="4236270"/>
            <a:ext cx="289584" cy="268205"/>
          </a:xfrm>
          <a:prstGeom prst="rect">
            <a:avLst/>
          </a:prstGeom>
        </p:spPr>
      </p:pic>
      <p:pic>
        <p:nvPicPr>
          <p:cNvPr id="9" name="Picture 8"/>
          <p:cNvPicPr>
            <a:picLocks noChangeAspect="1"/>
          </p:cNvPicPr>
          <p:nvPr/>
        </p:nvPicPr>
        <p:blipFill>
          <a:blip r:embed="rId2"/>
          <a:stretch>
            <a:fillRect/>
          </a:stretch>
        </p:blipFill>
        <p:spPr>
          <a:xfrm>
            <a:off x="2564711" y="3698901"/>
            <a:ext cx="289584" cy="268205"/>
          </a:xfrm>
          <a:prstGeom prst="rect">
            <a:avLst/>
          </a:prstGeom>
        </p:spPr>
      </p:pic>
      <p:pic>
        <p:nvPicPr>
          <p:cNvPr id="10" name="Picture 9"/>
          <p:cNvPicPr>
            <a:picLocks noChangeAspect="1"/>
          </p:cNvPicPr>
          <p:nvPr/>
        </p:nvPicPr>
        <p:blipFill>
          <a:blip r:embed="rId2"/>
          <a:stretch>
            <a:fillRect/>
          </a:stretch>
        </p:blipFill>
        <p:spPr>
          <a:xfrm>
            <a:off x="3862247" y="1948845"/>
            <a:ext cx="289584" cy="268205"/>
          </a:xfrm>
          <a:prstGeom prst="rect">
            <a:avLst/>
          </a:prstGeom>
        </p:spPr>
      </p:pic>
      <p:pic>
        <p:nvPicPr>
          <p:cNvPr id="11" name="Picture 10"/>
          <p:cNvPicPr>
            <a:picLocks noChangeAspect="1"/>
          </p:cNvPicPr>
          <p:nvPr/>
        </p:nvPicPr>
        <p:blipFill>
          <a:blip r:embed="rId2"/>
          <a:stretch>
            <a:fillRect/>
          </a:stretch>
        </p:blipFill>
        <p:spPr>
          <a:xfrm>
            <a:off x="3862247" y="2494351"/>
            <a:ext cx="289584" cy="268205"/>
          </a:xfrm>
          <a:prstGeom prst="rect">
            <a:avLst/>
          </a:prstGeom>
        </p:spPr>
      </p:pic>
      <p:pic>
        <p:nvPicPr>
          <p:cNvPr id="12" name="Picture 11"/>
          <p:cNvPicPr>
            <a:picLocks noChangeAspect="1"/>
          </p:cNvPicPr>
          <p:nvPr/>
        </p:nvPicPr>
        <p:blipFill>
          <a:blip r:embed="rId3"/>
          <a:stretch>
            <a:fillRect/>
          </a:stretch>
        </p:blipFill>
        <p:spPr>
          <a:xfrm>
            <a:off x="7986785" y="3774763"/>
            <a:ext cx="171797" cy="171797"/>
          </a:xfrm>
          <a:prstGeom prst="rect">
            <a:avLst/>
          </a:prstGeom>
        </p:spPr>
      </p:pic>
      <p:pic>
        <p:nvPicPr>
          <p:cNvPr id="13" name="Picture 12"/>
          <p:cNvPicPr>
            <a:picLocks noChangeAspect="1"/>
          </p:cNvPicPr>
          <p:nvPr/>
        </p:nvPicPr>
        <p:blipFill>
          <a:blip r:embed="rId3"/>
          <a:stretch>
            <a:fillRect/>
          </a:stretch>
        </p:blipFill>
        <p:spPr>
          <a:xfrm>
            <a:off x="8158582" y="3774762"/>
            <a:ext cx="171797" cy="171797"/>
          </a:xfrm>
          <a:prstGeom prst="rect">
            <a:avLst/>
          </a:prstGeom>
        </p:spPr>
      </p:pic>
      <p:pic>
        <p:nvPicPr>
          <p:cNvPr id="14" name="Picture 13"/>
          <p:cNvPicPr>
            <a:picLocks noChangeAspect="1"/>
          </p:cNvPicPr>
          <p:nvPr/>
        </p:nvPicPr>
        <p:blipFill>
          <a:blip r:embed="rId3"/>
          <a:stretch>
            <a:fillRect/>
          </a:stretch>
        </p:blipFill>
        <p:spPr>
          <a:xfrm>
            <a:off x="8330379" y="3774761"/>
            <a:ext cx="171797" cy="171797"/>
          </a:xfrm>
          <a:prstGeom prst="rect">
            <a:avLst/>
          </a:prstGeom>
        </p:spPr>
      </p:pic>
      <p:pic>
        <p:nvPicPr>
          <p:cNvPr id="15" name="Picture 14"/>
          <p:cNvPicPr>
            <a:picLocks noChangeAspect="1"/>
          </p:cNvPicPr>
          <p:nvPr/>
        </p:nvPicPr>
        <p:blipFill>
          <a:blip r:embed="rId3"/>
          <a:stretch>
            <a:fillRect/>
          </a:stretch>
        </p:blipFill>
        <p:spPr>
          <a:xfrm>
            <a:off x="8158581" y="4332678"/>
            <a:ext cx="171797" cy="171797"/>
          </a:xfrm>
          <a:prstGeom prst="rect">
            <a:avLst/>
          </a:prstGeom>
        </p:spPr>
      </p:pic>
      <p:pic>
        <p:nvPicPr>
          <p:cNvPr id="16" name="Picture 15"/>
          <p:cNvPicPr>
            <a:picLocks noChangeAspect="1"/>
          </p:cNvPicPr>
          <p:nvPr/>
        </p:nvPicPr>
        <p:blipFill>
          <a:blip r:embed="rId3"/>
          <a:stretch>
            <a:fillRect/>
          </a:stretch>
        </p:blipFill>
        <p:spPr>
          <a:xfrm>
            <a:off x="8158580" y="3177029"/>
            <a:ext cx="171797" cy="171797"/>
          </a:xfrm>
          <a:prstGeom prst="rect">
            <a:avLst/>
          </a:prstGeom>
        </p:spPr>
      </p:pic>
      <p:pic>
        <p:nvPicPr>
          <p:cNvPr id="17" name="Picture 16"/>
          <p:cNvPicPr>
            <a:picLocks noChangeAspect="1"/>
          </p:cNvPicPr>
          <p:nvPr/>
        </p:nvPicPr>
        <p:blipFill>
          <a:blip r:embed="rId3"/>
          <a:stretch>
            <a:fillRect/>
          </a:stretch>
        </p:blipFill>
        <p:spPr>
          <a:xfrm>
            <a:off x="8158579" y="2542554"/>
            <a:ext cx="171797" cy="171797"/>
          </a:xfrm>
          <a:prstGeom prst="rect">
            <a:avLst/>
          </a:prstGeom>
        </p:spPr>
      </p:pic>
    </p:spTree>
    <p:extLst>
      <p:ext uri="{BB962C8B-B14F-4D97-AF65-F5344CB8AC3E}">
        <p14:creationId xmlns:p14="http://schemas.microsoft.com/office/powerpoint/2010/main" val="689896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28990" y1="41873" x2="22328" y2="46684"/>
                        <a14:backgroundMark x1="22035" y1="46424" x2="21889" y2="53836"/>
                        <a14:backgroundMark x1="21669" y1="53836" x2="21669" y2="59688"/>
                        <a14:backgroundMark x1="21230" y1="60078" x2="21742" y2="61378"/>
                        <a14:backgroundMark x1="21669" y1="61769" x2="21742" y2="64629"/>
                      </a14:backgroundRemoval>
                    </a14:imgEffect>
                  </a14:imgLayer>
                </a14:imgProps>
              </a:ext>
            </a:extLst>
          </a:blip>
          <a:stretch>
            <a:fillRect/>
          </a:stretch>
        </p:blipFill>
        <p:spPr>
          <a:xfrm>
            <a:off x="2688703" y="1580320"/>
            <a:ext cx="7613769" cy="4286229"/>
          </a:xfrm>
          <a:prstGeom prst="rect">
            <a:avLst/>
          </a:prstGeom>
        </p:spPr>
      </p:pic>
      <p:sp>
        <p:nvSpPr>
          <p:cNvPr id="2" name="Title 1"/>
          <p:cNvSpPr>
            <a:spLocks noGrp="1"/>
          </p:cNvSpPr>
          <p:nvPr>
            <p:ph type="title"/>
          </p:nvPr>
        </p:nvSpPr>
        <p:spPr/>
        <p:txBody>
          <a:bodyPr/>
          <a:lstStyle/>
          <a:p>
            <a:r>
              <a:rPr lang="en-GB" dirty="0" smtClean="0"/>
              <a:t>VEHICLE DEFINITIONS</a:t>
            </a:r>
            <a:r>
              <a:rPr lang="en-GB" dirty="0"/>
              <a:t/>
            </a:r>
            <a:br>
              <a:rPr lang="en-GB" dirty="0"/>
            </a:br>
            <a:r>
              <a:rPr lang="en-GB" sz="1400" dirty="0" smtClean="0">
                <a:solidFill>
                  <a:srgbClr val="63666A">
                    <a:lumMod val="60000"/>
                    <a:lumOff val="40000"/>
                  </a:srgbClr>
                </a:solidFill>
                <a:ea typeface="Arial"/>
                <a:cs typeface="Arial"/>
              </a:rPr>
              <a:t>BEV and PHEV</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91782681"/>
              </p:ext>
            </p:extLst>
          </p:nvPr>
        </p:nvGraphicFramePr>
        <p:xfrm>
          <a:off x="291773" y="1039714"/>
          <a:ext cx="8696959" cy="1686558"/>
        </p:xfrm>
        <a:graphic>
          <a:graphicData uri="http://schemas.openxmlformats.org/drawingml/2006/table">
            <a:tbl>
              <a:tblPr firstRow="1" bandRow="1">
                <a:tableStyleId>{93296810-A885-4BE3-A3E7-6D5BEEA58F35}</a:tableStyleId>
              </a:tblPr>
              <a:tblGrid>
                <a:gridCol w="1331959"/>
                <a:gridCol w="1797320"/>
                <a:gridCol w="1219201"/>
                <a:gridCol w="1449493"/>
                <a:gridCol w="1449493"/>
                <a:gridCol w="1449493"/>
              </a:tblGrid>
              <a:tr h="0">
                <a:tc>
                  <a:txBody>
                    <a:bodyPr/>
                    <a:lstStyle/>
                    <a:p>
                      <a:pPr algn="ctr"/>
                      <a:r>
                        <a:rPr lang="en-US" dirty="0" smtClean="0"/>
                        <a:t>Vehicle</a:t>
                      </a:r>
                      <a:endParaRPr lang="en-US" dirty="0"/>
                    </a:p>
                  </a:txBody>
                  <a:tcPr anchor="ctr"/>
                </a:tc>
                <a:tc>
                  <a:txBody>
                    <a:bodyPr/>
                    <a:lstStyle/>
                    <a:p>
                      <a:pPr algn="ctr"/>
                      <a:r>
                        <a:rPr lang="en-US" dirty="0" smtClean="0"/>
                        <a:t>Class</a:t>
                      </a:r>
                      <a:endParaRPr lang="en-US" dirty="0"/>
                    </a:p>
                  </a:txBody>
                  <a:tcPr anchor="ctr"/>
                </a:tc>
                <a:tc>
                  <a:txBody>
                    <a:bodyPr/>
                    <a:lstStyle/>
                    <a:p>
                      <a:pPr algn="ctr"/>
                      <a:r>
                        <a:rPr lang="en-US" dirty="0" smtClean="0"/>
                        <a:t>Battery</a:t>
                      </a:r>
                      <a:r>
                        <a:rPr lang="en-US" baseline="0" dirty="0" smtClean="0"/>
                        <a:t> Capacity</a:t>
                      </a:r>
                      <a:endParaRPr lang="en-US" dirty="0"/>
                    </a:p>
                  </a:txBody>
                  <a:tcPr anchor="ctr"/>
                </a:tc>
                <a:tc>
                  <a:txBody>
                    <a:bodyPr/>
                    <a:lstStyle/>
                    <a:p>
                      <a:pPr algn="ctr"/>
                      <a:r>
                        <a:rPr lang="en-US" dirty="0" smtClean="0"/>
                        <a:t>Max Charge Rate</a:t>
                      </a:r>
                      <a:endParaRPr lang="en-US" dirty="0"/>
                    </a:p>
                  </a:txBody>
                  <a:tcPr anchor="ctr"/>
                </a:tc>
                <a:tc>
                  <a:txBody>
                    <a:bodyPr/>
                    <a:lstStyle/>
                    <a:p>
                      <a:pPr algn="ctr"/>
                      <a:r>
                        <a:rPr lang="en-US" dirty="0" smtClean="0"/>
                        <a:t>Time to charge at home</a:t>
                      </a:r>
                      <a:endParaRPr lang="en-US" dirty="0"/>
                    </a:p>
                  </a:txBody>
                  <a:tcPr anchor="ctr"/>
                </a:tc>
                <a:tc>
                  <a:txBody>
                    <a:bodyPr/>
                    <a:lstStyle/>
                    <a:p>
                      <a:pPr algn="ctr"/>
                      <a:r>
                        <a:rPr lang="en-US" dirty="0" smtClean="0"/>
                        <a:t>Range on battery</a:t>
                      </a:r>
                      <a:endParaRPr lang="en-US" dirty="0"/>
                    </a:p>
                  </a:txBody>
                  <a:tcPr anchor="ctr"/>
                </a:tc>
              </a:tr>
              <a:tr h="579118">
                <a:tc>
                  <a:txBody>
                    <a:bodyPr/>
                    <a:lstStyle/>
                    <a:p>
                      <a:pPr algn="ctr"/>
                      <a:r>
                        <a:rPr lang="en-US" sz="1200" b="1" dirty="0" smtClean="0"/>
                        <a:t>Jaguar I-Pace</a:t>
                      </a:r>
                      <a:endParaRPr lang="en-US" sz="1200" b="1" dirty="0"/>
                    </a:p>
                  </a:txBody>
                  <a:tcPr anchor="ctr"/>
                </a:tc>
                <a:tc>
                  <a:txBody>
                    <a:bodyPr/>
                    <a:lstStyle/>
                    <a:p>
                      <a:pPr algn="ctr"/>
                      <a:r>
                        <a:rPr lang="en-US" sz="1200" b="0" dirty="0" smtClean="0"/>
                        <a:t>Battery Electric Vehicle (BEV)</a:t>
                      </a:r>
                      <a:endParaRPr lang="en-US" sz="1200" b="0" dirty="0"/>
                    </a:p>
                  </a:txBody>
                  <a:tcPr anchor="ctr"/>
                </a:tc>
                <a:tc>
                  <a:txBody>
                    <a:bodyPr/>
                    <a:lstStyle/>
                    <a:p>
                      <a:pPr algn="ctr"/>
                      <a:r>
                        <a:rPr lang="en-US" sz="1200" b="0" dirty="0" smtClean="0"/>
                        <a:t>~100 kWh</a:t>
                      </a:r>
                      <a:endParaRPr lang="en-US" sz="1200" b="0" dirty="0"/>
                    </a:p>
                  </a:txBody>
                  <a:tcPr anchor="ctr"/>
                </a:tc>
                <a:tc>
                  <a:txBody>
                    <a:bodyPr/>
                    <a:lstStyle/>
                    <a:p>
                      <a:pPr algn="ctr"/>
                      <a:r>
                        <a:rPr lang="en-US" sz="1200" b="0" dirty="0" smtClean="0"/>
                        <a:t>150kW</a:t>
                      </a:r>
                      <a:endParaRPr lang="en-US" sz="1200" b="0" dirty="0"/>
                    </a:p>
                  </a:txBody>
                  <a:tcPr anchor="ctr"/>
                </a:tc>
                <a:tc>
                  <a:txBody>
                    <a:bodyPr/>
                    <a:lstStyle/>
                    <a:p>
                      <a:pPr algn="ctr"/>
                      <a:r>
                        <a:rPr lang="en-US" sz="1200" b="0" dirty="0" smtClean="0"/>
                        <a:t>15 Hours (7kW)</a:t>
                      </a:r>
                      <a:endParaRPr lang="en-US" sz="1200" b="0" dirty="0"/>
                    </a:p>
                  </a:txBody>
                  <a:tcPr anchor="ctr"/>
                </a:tc>
                <a:tc>
                  <a:txBody>
                    <a:bodyPr/>
                    <a:lstStyle/>
                    <a:p>
                      <a:pPr algn="ctr"/>
                      <a:r>
                        <a:rPr lang="en-US" sz="1200" b="0" dirty="0" smtClean="0"/>
                        <a:t>310 miles</a:t>
                      </a:r>
                      <a:endParaRPr lang="en-US" sz="1200" b="0" dirty="0"/>
                    </a:p>
                  </a:txBody>
                  <a:tcPr anchor="ctr"/>
                </a:tc>
              </a:tr>
              <a:tr h="589280">
                <a:tc>
                  <a:txBody>
                    <a:bodyPr/>
                    <a:lstStyle/>
                    <a:p>
                      <a:pPr algn="ctr"/>
                      <a:r>
                        <a:rPr lang="en-US" sz="1200" b="1" dirty="0" smtClean="0"/>
                        <a:t>Audi Q7 e-</a:t>
                      </a:r>
                      <a:r>
                        <a:rPr lang="en-US" sz="1200" b="1" dirty="0" err="1" smtClean="0"/>
                        <a:t>tron</a:t>
                      </a:r>
                      <a:endParaRPr lang="en-US" sz="1200" b="1" dirty="0"/>
                    </a:p>
                  </a:txBody>
                  <a:tcPr anchor="ctr"/>
                </a:tc>
                <a:tc>
                  <a:txBody>
                    <a:bodyPr/>
                    <a:lstStyle/>
                    <a:p>
                      <a:pPr algn="ctr"/>
                      <a:r>
                        <a:rPr lang="en-US" sz="1200" b="0" dirty="0" smtClean="0"/>
                        <a:t>Plug in Hybrid Electric</a:t>
                      </a:r>
                      <a:r>
                        <a:rPr lang="en-US" sz="1200" b="0" baseline="0" dirty="0" smtClean="0"/>
                        <a:t> Vehicle (PHEV)</a:t>
                      </a:r>
                      <a:endParaRPr lang="en-US" sz="1200" b="0" dirty="0"/>
                    </a:p>
                  </a:txBody>
                  <a:tcPr anchor="ctr"/>
                </a:tc>
                <a:tc>
                  <a:txBody>
                    <a:bodyPr/>
                    <a:lstStyle/>
                    <a:p>
                      <a:pPr algn="ctr"/>
                      <a:r>
                        <a:rPr lang="en-US" sz="1200" b="0" dirty="0" smtClean="0"/>
                        <a:t>17.3 kWh</a:t>
                      </a:r>
                      <a:endParaRPr lang="en-US" sz="1200" b="0" dirty="0"/>
                    </a:p>
                  </a:txBody>
                  <a:tcPr anchor="ctr"/>
                </a:tc>
                <a:tc>
                  <a:txBody>
                    <a:bodyPr/>
                    <a:lstStyle/>
                    <a:p>
                      <a:pPr algn="ctr"/>
                      <a:r>
                        <a:rPr lang="en-US" sz="1200" b="0" dirty="0" smtClean="0"/>
                        <a:t>7kW</a:t>
                      </a:r>
                      <a:endParaRPr lang="en-US" sz="1200" b="0" dirty="0"/>
                    </a:p>
                  </a:txBody>
                  <a:tcPr anchor="ctr"/>
                </a:tc>
                <a:tc>
                  <a:txBody>
                    <a:bodyPr/>
                    <a:lstStyle/>
                    <a:p>
                      <a:pPr algn="ctr"/>
                      <a:r>
                        <a:rPr lang="en-US" sz="1200" b="0" dirty="0" smtClean="0"/>
                        <a:t>2.5 Hours (7kW)</a:t>
                      </a:r>
                      <a:endParaRPr lang="en-US" sz="1200" b="0" dirty="0"/>
                    </a:p>
                  </a:txBody>
                  <a:tcPr anchor="ctr"/>
                </a:tc>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200" b="0" dirty="0" smtClean="0"/>
                        <a:t>34 miles</a:t>
                      </a:r>
                    </a:p>
                  </a:txBody>
                  <a:tcPr anchor="ctr"/>
                </a:tc>
              </a:tr>
            </a:tbl>
          </a:graphicData>
        </a:graphic>
      </p:graphicFrame>
      <p:pic>
        <p:nvPicPr>
          <p:cNvPr id="9" name="Picture 8"/>
          <p:cNvPicPr>
            <a:picLocks noChangeAspect="1"/>
          </p:cNvPicPr>
          <p:nvPr/>
        </p:nvPicPr>
        <p:blipFill>
          <a:blip r:embed="rId5"/>
          <a:stretch>
            <a:fillRect/>
          </a:stretch>
        </p:blipFill>
        <p:spPr>
          <a:xfrm flipH="1">
            <a:off x="-313114" y="2975350"/>
            <a:ext cx="5218959" cy="2104419"/>
          </a:xfrm>
          <a:prstGeom prst="rect">
            <a:avLst/>
          </a:prstGeom>
        </p:spPr>
      </p:pic>
      <p:sp>
        <p:nvSpPr>
          <p:cNvPr id="3" name="Rectangle 2"/>
          <p:cNvSpPr/>
          <p:nvPr/>
        </p:nvSpPr>
        <p:spPr>
          <a:xfrm>
            <a:off x="1582868" y="4771992"/>
            <a:ext cx="1426994" cy="307777"/>
          </a:xfrm>
          <a:prstGeom prst="rect">
            <a:avLst/>
          </a:prstGeom>
        </p:spPr>
        <p:txBody>
          <a:bodyPr wrap="none">
            <a:spAutoFit/>
          </a:bodyPr>
          <a:lstStyle/>
          <a:p>
            <a:pPr algn="ctr"/>
            <a:r>
              <a:rPr lang="en-US" b="1" dirty="0"/>
              <a:t>Audi Q7 e-</a:t>
            </a:r>
            <a:r>
              <a:rPr lang="en-US" b="1" dirty="0" err="1"/>
              <a:t>tron</a:t>
            </a:r>
            <a:endParaRPr lang="en-US" b="1" dirty="0"/>
          </a:p>
        </p:txBody>
      </p:sp>
      <p:sp>
        <p:nvSpPr>
          <p:cNvPr id="4" name="Rectangle 3"/>
          <p:cNvSpPr/>
          <p:nvPr/>
        </p:nvSpPr>
        <p:spPr>
          <a:xfrm>
            <a:off x="5821364" y="4771992"/>
            <a:ext cx="1348446" cy="307777"/>
          </a:xfrm>
          <a:prstGeom prst="rect">
            <a:avLst/>
          </a:prstGeom>
        </p:spPr>
        <p:txBody>
          <a:bodyPr wrap="none">
            <a:spAutoFit/>
          </a:bodyPr>
          <a:lstStyle/>
          <a:p>
            <a:pPr algn="ctr"/>
            <a:r>
              <a:rPr lang="en-US" b="1"/>
              <a:t>Jaguar I-Pace</a:t>
            </a:r>
            <a:endParaRPr lang="en-US" b="1" dirty="0"/>
          </a:p>
        </p:txBody>
      </p:sp>
    </p:spTree>
    <p:extLst>
      <p:ext uri="{BB962C8B-B14F-4D97-AF65-F5344CB8AC3E}">
        <p14:creationId xmlns:p14="http://schemas.microsoft.com/office/powerpoint/2010/main" val="1689594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DRIVER PROFILES</a:t>
            </a:r>
            <a:r>
              <a:rPr lang="en-GB" dirty="0"/>
              <a:t/>
            </a:r>
            <a:br>
              <a:rPr lang="en-GB" dirty="0"/>
            </a:br>
            <a:r>
              <a:rPr lang="en-GB" sz="1400" dirty="0" smtClean="0">
                <a:solidFill>
                  <a:srgbClr val="63666A">
                    <a:lumMod val="60000"/>
                    <a:lumOff val="40000"/>
                  </a:srgbClr>
                </a:solidFill>
                <a:ea typeface="Arial"/>
                <a:cs typeface="Arial"/>
              </a:rPr>
              <a:t>POSSIBLE DATA FOR ANALYSIS</a:t>
            </a:r>
            <a:endParaRPr lang="en-US" dirty="0"/>
          </a:p>
        </p:txBody>
      </p:sp>
      <p:sp>
        <p:nvSpPr>
          <p:cNvPr id="3" name="Content Placeholder 2"/>
          <p:cNvSpPr>
            <a:spLocks noGrp="1"/>
          </p:cNvSpPr>
          <p:nvPr>
            <p:ph idx="1"/>
          </p:nvPr>
        </p:nvSpPr>
        <p:spPr/>
        <p:txBody>
          <a:bodyPr/>
          <a:lstStyle/>
          <a:p>
            <a:pPr>
              <a:buSzPct val="100000"/>
            </a:pPr>
            <a:r>
              <a:rPr lang="en-US" sz="1200" b="1" dirty="0" smtClean="0"/>
              <a:t>National Travel Survey 2016</a:t>
            </a:r>
          </a:p>
          <a:p>
            <a:pPr>
              <a:buSzPct val="100000"/>
            </a:pPr>
            <a:endParaRPr lang="en-US" sz="1200" b="1" dirty="0" smtClean="0"/>
          </a:p>
          <a:p>
            <a:pPr>
              <a:buSzPct val="100000"/>
            </a:pPr>
            <a:r>
              <a:rPr lang="en-US" sz="1200" dirty="0" smtClean="0"/>
              <a:t>My Electric Avenue project</a:t>
            </a:r>
          </a:p>
          <a:p>
            <a:pPr>
              <a:buSzPct val="100000"/>
            </a:pPr>
            <a:endParaRPr lang="en-US" sz="1200" dirty="0" smtClean="0"/>
          </a:p>
          <a:p>
            <a:pPr>
              <a:buSzPct val="100000"/>
            </a:pPr>
            <a:r>
              <a:rPr lang="en-US" sz="1200" dirty="0" smtClean="0"/>
              <a:t>Google location (subject to collection)</a:t>
            </a:r>
          </a:p>
          <a:p>
            <a:pPr>
              <a:buSzPct val="100000"/>
            </a:pPr>
            <a:endParaRPr lang="en-US" sz="1200" dirty="0" smtClean="0"/>
          </a:p>
          <a:p>
            <a:pPr>
              <a:buSzPct val="100000"/>
            </a:pPr>
            <a:r>
              <a:rPr lang="en-US" sz="1200" dirty="0" smtClean="0">
                <a:solidFill>
                  <a:srgbClr val="FF0000"/>
                </a:solidFill>
              </a:rPr>
              <a:t>JLR </a:t>
            </a:r>
            <a:r>
              <a:rPr lang="mr-IN" sz="1200" dirty="0" smtClean="0">
                <a:solidFill>
                  <a:srgbClr val="FF0000"/>
                </a:solidFill>
              </a:rPr>
              <a:t>–</a:t>
            </a:r>
            <a:r>
              <a:rPr lang="en-US" sz="1200" dirty="0" smtClean="0">
                <a:solidFill>
                  <a:srgbClr val="FF0000"/>
                </a:solidFill>
              </a:rPr>
              <a:t> no longer applicable</a:t>
            </a:r>
          </a:p>
          <a:p>
            <a:pPr>
              <a:buSzPct val="100000"/>
            </a:pPr>
            <a:endParaRPr lang="en-US" sz="1200" dirty="0">
              <a:ea typeface="+mn-ea"/>
              <a:cs typeface="+mn-cs"/>
            </a:endParaRPr>
          </a:p>
        </p:txBody>
      </p:sp>
      <p:pic>
        <p:nvPicPr>
          <p:cNvPr id="4" name="Picture 3"/>
          <p:cNvPicPr>
            <a:picLocks noChangeAspect="1"/>
          </p:cNvPicPr>
          <p:nvPr/>
        </p:nvPicPr>
        <p:blipFill rotWithShape="1">
          <a:blip r:embed="rId3"/>
          <a:srcRect r="51336"/>
          <a:stretch/>
        </p:blipFill>
        <p:spPr>
          <a:xfrm>
            <a:off x="4640516" y="1459345"/>
            <a:ext cx="3614446" cy="2791919"/>
          </a:xfrm>
          <a:prstGeom prst="rect">
            <a:avLst/>
          </a:prstGeom>
        </p:spPr>
      </p:pic>
    </p:spTree>
    <p:extLst>
      <p:ext uri="{BB962C8B-B14F-4D97-AF65-F5344CB8AC3E}">
        <p14:creationId xmlns:p14="http://schemas.microsoft.com/office/powerpoint/2010/main" val="948195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DRIVER PROFILES</a:t>
            </a:r>
            <a:r>
              <a:rPr lang="en-GB" dirty="0"/>
              <a:t/>
            </a:r>
            <a:br>
              <a:rPr lang="en-GB" dirty="0"/>
            </a:br>
            <a:r>
              <a:rPr lang="en-GB" sz="1400" dirty="0" smtClean="0">
                <a:solidFill>
                  <a:srgbClr val="63666A">
                    <a:lumMod val="60000"/>
                    <a:lumOff val="40000"/>
                  </a:srgbClr>
                </a:solidFill>
                <a:ea typeface="Arial"/>
                <a:cs typeface="Arial"/>
              </a:rPr>
              <a:t>USE CASES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107843752"/>
              </p:ext>
            </p:extLst>
          </p:nvPr>
        </p:nvGraphicFramePr>
        <p:xfrm>
          <a:off x="520428" y="1042912"/>
          <a:ext cx="8200661" cy="3720304"/>
        </p:xfrm>
        <a:graphic>
          <a:graphicData uri="http://schemas.openxmlformats.org/drawingml/2006/table">
            <a:tbl>
              <a:tblPr firstRow="1" bandRow="1">
                <a:tableStyleId>{93296810-A885-4BE3-A3E7-6D5BEEA58F35}</a:tableStyleId>
              </a:tblPr>
              <a:tblGrid>
                <a:gridCol w="1199621"/>
                <a:gridCol w="1166840"/>
                <a:gridCol w="1166840"/>
                <a:gridCol w="1166840"/>
                <a:gridCol w="1166840"/>
                <a:gridCol w="1166840"/>
                <a:gridCol w="1166840"/>
              </a:tblGrid>
              <a:tr h="936231">
                <a:tc>
                  <a:txBody>
                    <a:bodyPr/>
                    <a:lstStyle/>
                    <a:p>
                      <a:pPr algn="ctr"/>
                      <a:r>
                        <a:rPr lang="en-US" dirty="0" smtClean="0"/>
                        <a:t>Use Case</a:t>
                      </a:r>
                      <a:endParaRPr lang="en-US" dirty="0"/>
                    </a:p>
                  </a:txBody>
                  <a:tcPr anchor="ctr"/>
                </a:tc>
                <a:tc>
                  <a:txBody>
                    <a:bodyPr/>
                    <a:lstStyle/>
                    <a:p>
                      <a:pPr algn="ctr"/>
                      <a:r>
                        <a:rPr lang="en-US" dirty="0" smtClean="0"/>
                        <a:t>Age</a:t>
                      </a:r>
                      <a:endParaRPr lang="en-US" dirty="0"/>
                    </a:p>
                  </a:txBody>
                  <a:tcPr anchor="ctr"/>
                </a:tc>
                <a:tc>
                  <a:txBody>
                    <a:bodyPr/>
                    <a:lstStyle/>
                    <a:p>
                      <a:pPr algn="ctr"/>
                      <a:r>
                        <a:rPr lang="en-US" dirty="0" smtClean="0"/>
                        <a:t>Gender</a:t>
                      </a:r>
                      <a:endParaRPr lang="en-US" dirty="0"/>
                    </a:p>
                  </a:txBody>
                  <a:tcPr anchor="ctr"/>
                </a:tc>
                <a:tc>
                  <a:txBody>
                    <a:bodyPr/>
                    <a:lstStyle/>
                    <a:p>
                      <a:pPr algn="ctr"/>
                      <a:r>
                        <a:rPr lang="en-US" dirty="0" smtClean="0"/>
                        <a:t>Works at home</a:t>
                      </a:r>
                      <a:endParaRPr lang="en-US" dirty="0"/>
                    </a:p>
                  </a:txBody>
                  <a:tcPr anchor="ctr"/>
                </a:tc>
                <a:tc>
                  <a:txBody>
                    <a:bodyPr/>
                    <a:lstStyle/>
                    <a:p>
                      <a:pPr algn="ctr"/>
                      <a:r>
                        <a:rPr lang="en-US" dirty="0" smtClean="0"/>
                        <a:t>Daily commute distance (miles)</a:t>
                      </a:r>
                      <a:endParaRPr lang="en-US" dirty="0"/>
                    </a:p>
                  </a:txBody>
                  <a:tcPr anchor="ctr"/>
                </a:tc>
                <a:tc>
                  <a:txBody>
                    <a:bodyPr/>
                    <a:lstStyle/>
                    <a:p>
                      <a:pPr algn="ctr"/>
                      <a:r>
                        <a:rPr lang="en-US" dirty="0" smtClean="0"/>
                        <a:t>Time</a:t>
                      </a:r>
                      <a:r>
                        <a:rPr lang="en-US" baseline="0" dirty="0" smtClean="0"/>
                        <a:t> parked*</a:t>
                      </a:r>
                      <a:endParaRPr lang="en-US" dirty="0"/>
                    </a:p>
                  </a:txBody>
                  <a:tcPr anchor="ctr"/>
                </a:tc>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dirty="0" smtClean="0"/>
                        <a:t>Time</a:t>
                      </a:r>
                      <a:r>
                        <a:rPr lang="en-US" baseline="0" dirty="0" smtClean="0"/>
                        <a:t> to charge**</a:t>
                      </a:r>
                      <a:endParaRPr lang="en-US" dirty="0" smtClean="0"/>
                    </a:p>
                  </a:txBody>
                  <a:tcPr anchor="ctr"/>
                </a:tc>
              </a:tr>
              <a:tr h="346928">
                <a:tc>
                  <a:txBody>
                    <a:bodyPr/>
                    <a:lstStyle/>
                    <a:p>
                      <a:pPr algn="ctr"/>
                      <a:r>
                        <a:rPr lang="en-US" sz="1200" dirty="0" smtClean="0"/>
                        <a:t>A</a:t>
                      </a:r>
                      <a:endParaRPr lang="en-US" sz="1200" dirty="0"/>
                    </a:p>
                  </a:txBody>
                  <a:tcPr anchor="ctr"/>
                </a:tc>
                <a:tc>
                  <a:txBody>
                    <a:bodyPr/>
                    <a:lstStyle/>
                    <a:p>
                      <a:pPr algn="ctr"/>
                      <a:r>
                        <a:rPr lang="en-US" dirty="0" smtClean="0"/>
                        <a:t>31-39</a:t>
                      </a:r>
                      <a:endParaRPr lang="en-US" dirty="0"/>
                    </a:p>
                  </a:txBody>
                  <a:tcPr anchor="ctr"/>
                </a:tc>
                <a:tc>
                  <a:txBody>
                    <a:bodyPr/>
                    <a:lstStyle/>
                    <a:p>
                      <a:pPr algn="ctr"/>
                      <a:r>
                        <a:rPr lang="en-US" dirty="0" smtClean="0"/>
                        <a:t>Male</a:t>
                      </a:r>
                      <a:endParaRPr lang="en-US" dirty="0"/>
                    </a:p>
                  </a:txBody>
                  <a:tcPr anchor="ctr"/>
                </a:tc>
                <a:tc>
                  <a:txBody>
                    <a:bodyPr/>
                    <a:lstStyle/>
                    <a:p>
                      <a:pPr algn="ctr"/>
                      <a:r>
                        <a:rPr lang="en-US" b="0" dirty="0" smtClean="0"/>
                        <a:t>yes</a:t>
                      </a:r>
                      <a:endParaRPr lang="en-US" b="0" dirty="0"/>
                    </a:p>
                  </a:txBody>
                  <a:tcPr anchor="ctr"/>
                </a:tc>
                <a:tc rowSpan="2">
                  <a:txBody>
                    <a:bodyPr/>
                    <a:lstStyle/>
                    <a:p>
                      <a:pPr algn="ctr"/>
                      <a:r>
                        <a:rPr lang="en-US" b="0" dirty="0" smtClean="0"/>
                        <a:t>16</a:t>
                      </a:r>
                      <a:endParaRPr lang="en-US" b="0" dirty="0"/>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c rowSpan="2">
                  <a:txBody>
                    <a:bodyPr/>
                    <a:lstStyle/>
                    <a:p>
                      <a:pPr algn="ctr"/>
                      <a:r>
                        <a:rPr lang="en-US" b="0" smtClean="0"/>
                        <a:t>1.4</a:t>
                      </a:r>
                      <a:endParaRPr lang="en-US" b="0" dirty="0"/>
                    </a:p>
                  </a:txBody>
                  <a:tcPr anchor="ctr"/>
                </a:tc>
              </a:tr>
              <a:tr h="346928">
                <a:tc>
                  <a:txBody>
                    <a:bodyPr/>
                    <a:lstStyle/>
                    <a:p>
                      <a:pPr algn="ctr"/>
                      <a:r>
                        <a:rPr lang="en-US" sz="1200" dirty="0" smtClean="0"/>
                        <a:t>B</a:t>
                      </a:r>
                      <a:endParaRPr lang="en-US" sz="1200" dirty="0"/>
                    </a:p>
                  </a:txBody>
                  <a:tcPr anchor="ctr"/>
                </a:tc>
                <a:tc>
                  <a:txBody>
                    <a:bodyPr/>
                    <a:lstStyle/>
                    <a:p>
                      <a:pPr algn="ctr"/>
                      <a:r>
                        <a:rPr lang="en-US" dirty="0" smtClean="0"/>
                        <a:t>31-39</a:t>
                      </a:r>
                      <a:endParaRPr lang="en-US" dirty="0"/>
                    </a:p>
                  </a:txBody>
                  <a:tcPr anchor="ctr"/>
                </a:tc>
                <a:tc>
                  <a:txBody>
                    <a:bodyPr/>
                    <a:lstStyle/>
                    <a:p>
                      <a:pPr algn="ctr"/>
                      <a:r>
                        <a:rPr lang="en-US" dirty="0" smtClean="0"/>
                        <a:t>Male</a:t>
                      </a:r>
                      <a:endParaRPr lang="en-US" dirty="0"/>
                    </a:p>
                  </a:txBody>
                  <a:tcPr anchor="ctr"/>
                </a:tc>
                <a:tc>
                  <a:txBody>
                    <a:bodyPr/>
                    <a:lstStyle/>
                    <a:p>
                      <a:pPr algn="ctr"/>
                      <a:r>
                        <a:rPr lang="en-US" b="0" dirty="0" smtClean="0"/>
                        <a:t>no</a:t>
                      </a:r>
                      <a:endParaRPr lang="en-US" b="0" dirty="0"/>
                    </a:p>
                  </a:txBody>
                  <a:tcPr anchor="ctr"/>
                </a:tc>
                <a:tc vMerge="1">
                  <a:txBody>
                    <a:bodyPr/>
                    <a:lstStyle/>
                    <a:p>
                      <a:pPr algn="ctr"/>
                      <a:endParaRPr lang="en-US" b="0" dirty="0"/>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c vMerge="1">
                  <a:txBody>
                    <a:bodyPr/>
                    <a:lstStyle/>
                    <a:p>
                      <a:pPr algn="ctr"/>
                      <a:endParaRPr lang="en-US" b="0" dirty="0"/>
                    </a:p>
                  </a:txBody>
                  <a:tcPr anchor="ctr"/>
                </a:tc>
              </a:tr>
              <a:tr h="346928">
                <a:tc>
                  <a:txBody>
                    <a:bodyPr/>
                    <a:lstStyle/>
                    <a:p>
                      <a:pPr algn="ctr"/>
                      <a:r>
                        <a:rPr lang="en-US" sz="1200" dirty="0" smtClean="0"/>
                        <a:t>C</a:t>
                      </a:r>
                      <a:endParaRPr lang="en-US" sz="1200" dirty="0"/>
                    </a:p>
                  </a:txBody>
                  <a:tcPr anchor="ctr"/>
                </a:tc>
                <a:tc>
                  <a:txBody>
                    <a:bodyPr/>
                    <a:lstStyle/>
                    <a:p>
                      <a:pPr algn="ctr"/>
                      <a:r>
                        <a:rPr lang="en-US" dirty="0" smtClean="0"/>
                        <a:t>31-39</a:t>
                      </a:r>
                      <a:endParaRPr lang="en-US" dirty="0"/>
                    </a:p>
                  </a:txBody>
                  <a:tcPr anchor="ctr"/>
                </a:tc>
                <a:tc>
                  <a:txBody>
                    <a:bodyPr/>
                    <a:lstStyle/>
                    <a:p>
                      <a:pPr algn="ctr"/>
                      <a:r>
                        <a:rPr lang="en-US" dirty="0" smtClean="0"/>
                        <a:t>Female</a:t>
                      </a:r>
                      <a:endParaRPr lang="en-US" dirty="0"/>
                    </a:p>
                  </a:txBody>
                  <a:tcPr anchor="ctr"/>
                </a:tc>
                <a:tc>
                  <a:txBody>
                    <a:bodyPr/>
                    <a:lstStyle/>
                    <a:p>
                      <a:pPr algn="ctr"/>
                      <a:r>
                        <a:rPr lang="en-US" b="0" dirty="0" smtClean="0"/>
                        <a:t>yes</a:t>
                      </a:r>
                      <a:endParaRPr lang="en-US" b="0" dirty="0"/>
                    </a:p>
                  </a:txBody>
                  <a:tcPr anchor="ctr"/>
                </a:tc>
                <a:tc rowSpan="2">
                  <a:txBody>
                    <a:bodyPr/>
                    <a:lstStyle/>
                    <a:p>
                      <a:pPr algn="ctr"/>
                      <a:r>
                        <a:rPr lang="en-US" b="0" dirty="0" smtClean="0"/>
                        <a:t>9</a:t>
                      </a:r>
                      <a:endParaRPr lang="en-US" b="0" dirty="0"/>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c rowSpan="2">
                  <a:txBody>
                    <a:bodyPr/>
                    <a:lstStyle/>
                    <a:p>
                      <a:pPr algn="ctr"/>
                      <a:r>
                        <a:rPr lang="en-US" b="0" dirty="0" smtClean="0"/>
                        <a:t>0.8</a:t>
                      </a:r>
                      <a:endParaRPr lang="en-US" b="0" dirty="0"/>
                    </a:p>
                  </a:txBody>
                  <a:tcPr anchor="ctr"/>
                </a:tc>
              </a:tr>
              <a:tr h="346928">
                <a:tc>
                  <a:txBody>
                    <a:bodyPr/>
                    <a:lstStyle/>
                    <a:p>
                      <a:pPr algn="ctr"/>
                      <a:r>
                        <a:rPr lang="en-US" sz="1200" dirty="0" smtClean="0"/>
                        <a:t>D</a:t>
                      </a:r>
                      <a:endParaRPr lang="en-US" sz="1200" dirty="0"/>
                    </a:p>
                  </a:txBody>
                  <a:tcPr anchor="ctr"/>
                </a:tc>
                <a:tc>
                  <a:txBody>
                    <a:bodyPr/>
                    <a:lstStyle/>
                    <a:p>
                      <a:pPr algn="ctr"/>
                      <a:r>
                        <a:rPr lang="en-US" dirty="0" smtClean="0"/>
                        <a:t>31-39</a:t>
                      </a:r>
                      <a:endParaRPr lang="en-US" dirty="0"/>
                    </a:p>
                  </a:txBody>
                  <a:tcPr anchor="ctr"/>
                </a:tc>
                <a:tc>
                  <a:txBody>
                    <a:bodyPr/>
                    <a:lstStyle/>
                    <a:p>
                      <a:pPr algn="ctr"/>
                      <a:r>
                        <a:rPr lang="en-US" dirty="0" smtClean="0"/>
                        <a:t>Female</a:t>
                      </a:r>
                      <a:endParaRPr lang="en-US" dirty="0"/>
                    </a:p>
                  </a:txBody>
                  <a:tcPr anchor="ctr"/>
                </a:tc>
                <a:tc>
                  <a:txBody>
                    <a:bodyPr/>
                    <a:lstStyle/>
                    <a:p>
                      <a:pPr algn="ctr"/>
                      <a:r>
                        <a:rPr lang="en-US" b="0" dirty="0" smtClean="0"/>
                        <a:t>no</a:t>
                      </a:r>
                      <a:endParaRPr lang="en-US" b="0" dirty="0"/>
                    </a:p>
                  </a:txBody>
                  <a:tcPr anchor="ctr"/>
                </a:tc>
                <a:tc vMerge="1">
                  <a:txBody>
                    <a:bodyPr/>
                    <a:lstStyle/>
                    <a:p>
                      <a:pPr algn="ctr"/>
                      <a:endParaRPr lang="en-US" b="0" dirty="0"/>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c vMerge="1">
                  <a:txBody>
                    <a:bodyPr/>
                    <a:lstStyle/>
                    <a:p>
                      <a:pPr algn="ctr"/>
                      <a:endParaRPr lang="en-US" b="0" dirty="0"/>
                    </a:p>
                  </a:txBody>
                  <a:tcPr anchor="ctr"/>
                </a:tc>
              </a:tr>
              <a:tr h="346928">
                <a:tc>
                  <a:txBody>
                    <a:bodyPr/>
                    <a:lstStyle/>
                    <a:p>
                      <a:pPr algn="ctr"/>
                      <a:r>
                        <a:rPr lang="en-US" sz="1200" dirty="0" smtClean="0"/>
                        <a:t>E</a:t>
                      </a:r>
                      <a:endParaRPr lang="en-US" sz="1200" dirty="0"/>
                    </a:p>
                  </a:txBody>
                  <a:tcPr anchor="ctr"/>
                </a:tc>
                <a:tc>
                  <a:txBody>
                    <a:bodyPr/>
                    <a:lstStyle/>
                    <a:p>
                      <a:pPr algn="ctr"/>
                      <a:r>
                        <a:rPr lang="en-US" dirty="0" smtClean="0"/>
                        <a:t>50-59</a:t>
                      </a:r>
                      <a:endParaRPr lang="en-US" dirty="0"/>
                    </a:p>
                  </a:txBody>
                  <a:tcPr anchor="ctr"/>
                </a:tc>
                <a:tc>
                  <a:txBody>
                    <a:bodyPr/>
                    <a:lstStyle/>
                    <a:p>
                      <a:pPr algn="ctr"/>
                      <a:r>
                        <a:rPr lang="en-US" dirty="0" smtClean="0"/>
                        <a:t>Male</a:t>
                      </a:r>
                      <a:endParaRPr lang="en-US" dirty="0"/>
                    </a:p>
                  </a:txBody>
                  <a:tcPr anchor="ctr"/>
                </a:tc>
                <a:tc>
                  <a:txBody>
                    <a:bodyPr/>
                    <a:lstStyle/>
                    <a:p>
                      <a:pPr algn="ctr"/>
                      <a:r>
                        <a:rPr lang="en-US" b="0" dirty="0" smtClean="0"/>
                        <a:t>yes</a:t>
                      </a:r>
                      <a:endParaRPr lang="en-US" b="0" dirty="0"/>
                    </a:p>
                  </a:txBody>
                  <a:tcPr anchor="ctr"/>
                </a:tc>
                <a:tc rowSpan="2">
                  <a:txBody>
                    <a:bodyPr/>
                    <a:lstStyle/>
                    <a:p>
                      <a:pPr algn="ctr"/>
                      <a:r>
                        <a:rPr lang="en-US" b="0" dirty="0" smtClean="0"/>
                        <a:t>19</a:t>
                      </a:r>
                      <a:endParaRPr lang="en-US" b="0" dirty="0"/>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c rowSpan="2">
                  <a:txBody>
                    <a:bodyPr/>
                    <a:lstStyle/>
                    <a:p>
                      <a:pPr algn="ctr"/>
                      <a:r>
                        <a:rPr lang="en-US" b="0" dirty="0" smtClean="0"/>
                        <a:t>1.7</a:t>
                      </a:r>
                      <a:endParaRPr lang="en-US" b="0" dirty="0"/>
                    </a:p>
                  </a:txBody>
                  <a:tcPr anchor="ctr"/>
                </a:tc>
              </a:tr>
              <a:tr h="346928">
                <a:tc>
                  <a:txBody>
                    <a:bodyPr/>
                    <a:lstStyle/>
                    <a:p>
                      <a:pPr algn="ctr"/>
                      <a:r>
                        <a:rPr lang="en-US" sz="1200" dirty="0" smtClean="0"/>
                        <a:t>F</a:t>
                      </a:r>
                      <a:endParaRPr lang="en-US" sz="1200" dirty="0"/>
                    </a:p>
                  </a:txBody>
                  <a:tcPr anchor="ctr"/>
                </a:tc>
                <a:tc>
                  <a:txBody>
                    <a:bodyPr/>
                    <a:lstStyle/>
                    <a:p>
                      <a:pPr algn="ctr"/>
                      <a:r>
                        <a:rPr lang="en-US" dirty="0" smtClean="0"/>
                        <a:t>50-59</a:t>
                      </a:r>
                      <a:endParaRPr lang="en-US" dirty="0"/>
                    </a:p>
                  </a:txBody>
                  <a:tcPr anchor="ctr"/>
                </a:tc>
                <a:tc>
                  <a:txBody>
                    <a:bodyPr/>
                    <a:lstStyle/>
                    <a:p>
                      <a:pPr algn="ctr"/>
                      <a:r>
                        <a:rPr lang="en-US" dirty="0" smtClean="0"/>
                        <a:t>Male</a:t>
                      </a:r>
                      <a:endParaRPr lang="en-US" dirty="0"/>
                    </a:p>
                  </a:txBody>
                  <a:tcPr anchor="ctr"/>
                </a:tc>
                <a:tc>
                  <a:txBody>
                    <a:bodyPr/>
                    <a:lstStyle/>
                    <a:p>
                      <a:pPr algn="ctr"/>
                      <a:r>
                        <a:rPr lang="en-US" b="0" dirty="0" smtClean="0"/>
                        <a:t>no</a:t>
                      </a:r>
                      <a:endParaRPr lang="en-US" b="0" dirty="0"/>
                    </a:p>
                  </a:txBody>
                  <a:tcPr anchor="ctr"/>
                </a:tc>
                <a:tc vMerge="1">
                  <a:txBody>
                    <a:bodyPr/>
                    <a:lstStyle/>
                    <a:p>
                      <a:pPr algn="ctr"/>
                      <a:endParaRPr lang="en-US" b="0" dirty="0"/>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c vMerge="1">
                  <a:txBody>
                    <a:bodyPr/>
                    <a:lstStyle/>
                    <a:p>
                      <a:pPr algn="ctr"/>
                      <a:endParaRPr lang="en-US" b="0" dirty="0"/>
                    </a:p>
                  </a:txBody>
                  <a:tcPr anchor="ctr"/>
                </a:tc>
              </a:tr>
              <a:tr h="346928">
                <a:tc>
                  <a:txBody>
                    <a:bodyPr/>
                    <a:lstStyle/>
                    <a:p>
                      <a:pPr algn="ctr"/>
                      <a:r>
                        <a:rPr lang="en-US" sz="1200" dirty="0" smtClean="0"/>
                        <a:t>G</a:t>
                      </a:r>
                      <a:endParaRPr lang="en-US" sz="1200" dirty="0"/>
                    </a:p>
                  </a:txBody>
                  <a:tcPr anchor="ctr"/>
                </a:tc>
                <a:tc>
                  <a:txBody>
                    <a:bodyPr/>
                    <a:lstStyle/>
                    <a:p>
                      <a:pPr algn="ctr"/>
                      <a:r>
                        <a:rPr lang="en-US" dirty="0" smtClean="0"/>
                        <a:t>50-59</a:t>
                      </a:r>
                      <a:endParaRPr lang="en-US" dirty="0"/>
                    </a:p>
                  </a:txBody>
                  <a:tcPr anchor="ctr"/>
                </a:tc>
                <a:tc>
                  <a:txBody>
                    <a:bodyPr/>
                    <a:lstStyle/>
                    <a:p>
                      <a:pPr algn="ctr"/>
                      <a:r>
                        <a:rPr lang="en-US" dirty="0" smtClean="0"/>
                        <a:t>Female</a:t>
                      </a:r>
                      <a:endParaRPr lang="en-US" dirty="0"/>
                    </a:p>
                  </a:txBody>
                  <a:tcPr anchor="ctr"/>
                </a:tc>
                <a:tc>
                  <a:txBody>
                    <a:bodyPr/>
                    <a:lstStyle/>
                    <a:p>
                      <a:pPr algn="ctr"/>
                      <a:r>
                        <a:rPr lang="en-US" b="0" dirty="0" smtClean="0"/>
                        <a:t>yes</a:t>
                      </a:r>
                      <a:endParaRPr lang="en-US" b="0" dirty="0"/>
                    </a:p>
                  </a:txBody>
                  <a:tcPr anchor="ctr"/>
                </a:tc>
                <a:tc rowSpan="2">
                  <a:txBody>
                    <a:bodyPr/>
                    <a:lstStyle/>
                    <a:p>
                      <a:pPr algn="ctr"/>
                      <a:r>
                        <a:rPr lang="en-US" b="0" dirty="0" smtClean="0"/>
                        <a:t>11</a:t>
                      </a:r>
                      <a:endParaRPr lang="en-US" b="0" dirty="0"/>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c rowSpan="2">
                  <a:txBody>
                    <a:bodyPr/>
                    <a:lstStyle/>
                    <a:p>
                      <a:pPr algn="ctr"/>
                      <a:r>
                        <a:rPr lang="en-US" b="0" dirty="0" smtClean="0"/>
                        <a:t>1</a:t>
                      </a:r>
                      <a:endParaRPr lang="en-US" b="0" dirty="0"/>
                    </a:p>
                  </a:txBody>
                  <a:tcPr anchor="ctr"/>
                </a:tc>
              </a:tr>
              <a:tr h="346928">
                <a:tc>
                  <a:txBody>
                    <a:bodyPr/>
                    <a:lstStyle/>
                    <a:p>
                      <a:pPr algn="ctr"/>
                      <a:r>
                        <a:rPr lang="en-US" sz="1200" dirty="0" smtClean="0"/>
                        <a:t>H</a:t>
                      </a:r>
                      <a:endParaRPr lang="en-US" sz="1200" dirty="0"/>
                    </a:p>
                  </a:txBody>
                  <a:tcPr anchor="ctr"/>
                </a:tc>
                <a:tc>
                  <a:txBody>
                    <a:bodyPr/>
                    <a:lstStyle/>
                    <a:p>
                      <a:pPr algn="ctr"/>
                      <a:r>
                        <a:rPr lang="en-US" dirty="0" smtClean="0"/>
                        <a:t>50-59</a:t>
                      </a:r>
                      <a:endParaRPr lang="en-US" dirty="0"/>
                    </a:p>
                  </a:txBody>
                  <a:tcPr anchor="ctr"/>
                </a:tc>
                <a:tc>
                  <a:txBody>
                    <a:bodyPr/>
                    <a:lstStyle/>
                    <a:p>
                      <a:pPr algn="ctr"/>
                      <a:r>
                        <a:rPr lang="en-US" dirty="0" smtClean="0"/>
                        <a:t>Female</a:t>
                      </a:r>
                      <a:endParaRPr lang="en-US" dirty="0"/>
                    </a:p>
                  </a:txBody>
                  <a:tcPr anchor="ctr"/>
                </a:tc>
                <a:tc>
                  <a:txBody>
                    <a:bodyPr/>
                    <a:lstStyle/>
                    <a:p>
                      <a:pPr algn="ctr"/>
                      <a:r>
                        <a:rPr lang="en-US" b="0" dirty="0" smtClean="0"/>
                        <a:t>no</a:t>
                      </a:r>
                      <a:endParaRPr lang="en-US" b="0" dirty="0"/>
                    </a:p>
                  </a:txBody>
                  <a:tcPr anchor="ctr"/>
                </a:tc>
                <a:tc vMerge="1">
                  <a:txBody>
                    <a:bodyPr/>
                    <a:lstStyle/>
                    <a:p>
                      <a:pPr algn="ctr"/>
                      <a:endParaRPr lang="en-US" b="0" dirty="0"/>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c vMerge="1">
                  <a:txBody>
                    <a:bodyPr/>
                    <a:lstStyle/>
                    <a:p>
                      <a:pPr algn="ctr"/>
                      <a:endParaRPr lang="en-US" b="0" dirty="0"/>
                    </a:p>
                  </a:txBody>
                  <a:tcPr anchor="ctr"/>
                </a:tc>
              </a:tr>
            </a:tbl>
          </a:graphicData>
        </a:graphic>
      </p:graphicFrame>
    </p:spTree>
    <p:extLst>
      <p:ext uri="{BB962C8B-B14F-4D97-AF65-F5344CB8AC3E}">
        <p14:creationId xmlns:p14="http://schemas.microsoft.com/office/powerpoint/2010/main" val="1156211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FLEET DEFINITIONS</a:t>
            </a:r>
            <a:r>
              <a:rPr lang="en-GB" dirty="0"/>
              <a:t/>
            </a:r>
            <a:br>
              <a:rPr lang="en-GB" dirty="0"/>
            </a:br>
            <a:r>
              <a:rPr lang="en-GB" sz="1400" dirty="0" smtClean="0">
                <a:solidFill>
                  <a:srgbClr val="63666A">
                    <a:lumMod val="60000"/>
                    <a:lumOff val="40000"/>
                  </a:srgbClr>
                </a:solidFill>
                <a:ea typeface="Arial"/>
                <a:cs typeface="Arial"/>
              </a:rPr>
              <a:t>BEV and PHEV</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8205006"/>
              </p:ext>
            </p:extLst>
          </p:nvPr>
        </p:nvGraphicFramePr>
        <p:xfrm>
          <a:off x="520427" y="1031110"/>
          <a:ext cx="8223523" cy="3690489"/>
        </p:xfrm>
        <a:graphic>
          <a:graphicData uri="http://schemas.openxmlformats.org/drawingml/2006/table">
            <a:tbl>
              <a:tblPr firstRow="1" bandRow="1">
                <a:solidFill>
                  <a:schemeClr val="accent5"/>
                </a:solidFill>
                <a:tableStyleId>{93296810-A885-4BE3-A3E7-6D5BEEA58F35}</a:tableStyleId>
              </a:tblPr>
              <a:tblGrid>
                <a:gridCol w="1264711"/>
                <a:gridCol w="1332000"/>
                <a:gridCol w="1332000"/>
                <a:gridCol w="1608762"/>
                <a:gridCol w="1348740"/>
                <a:gridCol w="1337310"/>
              </a:tblGrid>
              <a:tr h="528191">
                <a:tc>
                  <a:txBody>
                    <a:bodyPr/>
                    <a:lstStyle/>
                    <a:p>
                      <a:pPr algn="ctr"/>
                      <a:r>
                        <a:rPr lang="en-US" dirty="0" smtClean="0"/>
                        <a:t>Use</a:t>
                      </a:r>
                      <a:r>
                        <a:rPr lang="en-US" baseline="0" dirty="0" smtClean="0"/>
                        <a:t> Case</a:t>
                      </a:r>
                      <a:endParaRPr lang="en-US" dirty="0"/>
                    </a:p>
                  </a:txBody>
                  <a:tcPr anchor="ctr">
                    <a:solidFill>
                      <a:srgbClr val="464646"/>
                    </a:solidFill>
                  </a:tcPr>
                </a:tc>
                <a:tc>
                  <a:txBody>
                    <a:bodyPr/>
                    <a:lstStyle/>
                    <a:p>
                      <a:pPr algn="ctr"/>
                      <a:r>
                        <a:rPr lang="en-US" dirty="0" smtClean="0"/>
                        <a:t>BEV numbers</a:t>
                      </a:r>
                      <a:endParaRPr lang="en-US" dirty="0"/>
                    </a:p>
                  </a:txBody>
                  <a:tcPr anchor="ctr"/>
                </a:tc>
                <a:tc>
                  <a:txBody>
                    <a:bodyPr/>
                    <a:lstStyle/>
                    <a:p>
                      <a:pPr algn="ctr"/>
                      <a:r>
                        <a:rPr lang="en-US" dirty="0" smtClean="0"/>
                        <a:t>PHEV</a:t>
                      </a:r>
                      <a:r>
                        <a:rPr lang="en-US" baseline="0" dirty="0" smtClean="0"/>
                        <a:t>  numbers</a:t>
                      </a:r>
                      <a:endParaRPr lang="en-US" dirty="0"/>
                    </a:p>
                  </a:txBody>
                  <a:tcPr anchor="ctr"/>
                </a:tc>
                <a:tc>
                  <a:txBody>
                    <a:bodyPr/>
                    <a:lstStyle/>
                    <a:p>
                      <a:pPr algn="ctr"/>
                      <a:r>
                        <a:rPr lang="en-US" dirty="0" smtClean="0"/>
                        <a:t>Maximum</a:t>
                      </a:r>
                      <a:r>
                        <a:rPr lang="en-US" baseline="0" dirty="0" smtClean="0"/>
                        <a:t> Capacity* (MW)</a:t>
                      </a:r>
                      <a:endParaRPr lang="en-US" dirty="0"/>
                    </a:p>
                  </a:txBody>
                  <a:tcPr anchor="ctr"/>
                </a:tc>
                <a:tc>
                  <a:txBody>
                    <a:bodyPr/>
                    <a:lstStyle/>
                    <a:p>
                      <a:pPr algn="ctr"/>
                      <a:r>
                        <a:rPr lang="en-US" dirty="0" smtClean="0"/>
                        <a:t>Percentage</a:t>
                      </a:r>
                      <a:r>
                        <a:rPr lang="en-US" baseline="0" dirty="0" smtClean="0"/>
                        <a:t> availability**</a:t>
                      </a:r>
                      <a:endParaRPr lang="en-US" dirty="0"/>
                    </a:p>
                  </a:txBody>
                  <a:tcPr anchor="ctr"/>
                </a:tc>
                <a:tc>
                  <a:txBody>
                    <a:bodyPr/>
                    <a:lstStyle/>
                    <a:p>
                      <a:pPr algn="ctr"/>
                      <a:r>
                        <a:rPr lang="en-US" dirty="0" smtClean="0"/>
                        <a:t>Available Capacity (MW)</a:t>
                      </a:r>
                      <a:endParaRPr lang="en-US" dirty="0"/>
                    </a:p>
                  </a:txBody>
                  <a:tcPr anchor="ctr"/>
                </a:tc>
              </a:tr>
              <a:tr h="324000">
                <a:tc>
                  <a:txBody>
                    <a:bodyPr/>
                    <a:lstStyle/>
                    <a:p>
                      <a:pPr algn="ctr"/>
                      <a:r>
                        <a:rPr lang="en-US" sz="1200" dirty="0" smtClean="0"/>
                        <a:t>A</a:t>
                      </a:r>
                      <a:endParaRPr lang="en-US" sz="1200" dirty="0"/>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r>
              <a:tr h="324000">
                <a:tc>
                  <a:txBody>
                    <a:bodyPr/>
                    <a:lstStyle/>
                    <a:p>
                      <a:pPr algn="ctr"/>
                      <a:r>
                        <a:rPr lang="en-US" sz="1200" dirty="0" smtClean="0"/>
                        <a:t>B</a:t>
                      </a:r>
                      <a:endParaRPr lang="en-US" sz="1200" dirty="0"/>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r>
              <a:tr h="324000">
                <a:tc>
                  <a:txBody>
                    <a:bodyPr/>
                    <a:lstStyle/>
                    <a:p>
                      <a:pPr algn="ctr"/>
                      <a:r>
                        <a:rPr lang="en-US" sz="1200" dirty="0" smtClean="0"/>
                        <a:t>C</a:t>
                      </a:r>
                      <a:endParaRPr lang="en-US" sz="1200" dirty="0"/>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r>
              <a:tr h="324000">
                <a:tc>
                  <a:txBody>
                    <a:bodyPr/>
                    <a:lstStyle/>
                    <a:p>
                      <a:pPr algn="ctr"/>
                      <a:r>
                        <a:rPr lang="en-US" sz="1200" dirty="0" smtClean="0"/>
                        <a:t>D</a:t>
                      </a:r>
                      <a:endParaRPr lang="en-US" sz="1200" dirty="0"/>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r>
              <a:tr h="324000">
                <a:tc>
                  <a:txBody>
                    <a:bodyPr/>
                    <a:lstStyle/>
                    <a:p>
                      <a:pPr algn="ctr"/>
                      <a:r>
                        <a:rPr lang="en-US" sz="1200" dirty="0" smtClean="0"/>
                        <a:t>E</a:t>
                      </a:r>
                      <a:endParaRPr lang="en-US" sz="1200" dirty="0"/>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r>
              <a:tr h="324000">
                <a:tc>
                  <a:txBody>
                    <a:bodyPr/>
                    <a:lstStyle/>
                    <a:p>
                      <a:pPr algn="ctr"/>
                      <a:r>
                        <a:rPr lang="en-US" sz="1200" dirty="0" smtClean="0"/>
                        <a:t>F</a:t>
                      </a:r>
                      <a:endParaRPr lang="en-US" sz="1200" dirty="0"/>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r>
              <a:tr h="324000">
                <a:tc>
                  <a:txBody>
                    <a:bodyPr/>
                    <a:lstStyle/>
                    <a:p>
                      <a:pPr algn="ctr"/>
                      <a:r>
                        <a:rPr lang="en-US" sz="1200" dirty="0" smtClean="0"/>
                        <a:t>G</a:t>
                      </a:r>
                      <a:endParaRPr lang="en-US" sz="1200" dirty="0"/>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r>
              <a:tr h="324000">
                <a:tc>
                  <a:txBody>
                    <a:bodyPr/>
                    <a:lstStyle/>
                    <a:p>
                      <a:pPr algn="ctr"/>
                      <a:r>
                        <a:rPr lang="en-US" sz="1200" dirty="0" smtClean="0"/>
                        <a:t>H</a:t>
                      </a:r>
                      <a:endParaRPr lang="en-US" sz="1200" dirty="0"/>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smtClean="0">
                          <a:solidFill>
                            <a:srgbClr val="FF0000"/>
                          </a:solidFill>
                        </a:rPr>
                        <a:t>?</a:t>
                      </a:r>
                      <a:endParaRPr lang="en-US" b="0" dirty="0">
                        <a:solidFill>
                          <a:srgbClr val="FF0000"/>
                        </a:solidFill>
                      </a:endParaRPr>
                    </a:p>
                  </a:txBody>
                  <a:tcPr anchor="ctr"/>
                </a:tc>
                <a:tc>
                  <a:txBody>
                    <a:bodyPr/>
                    <a:lstStyle/>
                    <a:p>
                      <a:pPr algn="ctr"/>
                      <a:r>
                        <a:rPr lang="en-US" b="0" dirty="0" smtClean="0">
                          <a:solidFill>
                            <a:srgbClr val="FF0000"/>
                          </a:solidFill>
                        </a:rPr>
                        <a:t>?</a:t>
                      </a:r>
                      <a:endParaRPr lang="en-US" b="0" dirty="0">
                        <a:solidFill>
                          <a:srgbClr val="FF0000"/>
                        </a:solidFill>
                      </a:endParaRPr>
                    </a:p>
                  </a:txBody>
                  <a:tcPr anchor="ctr"/>
                </a:tc>
              </a:tr>
              <a:tr h="366969">
                <a:tc>
                  <a:txBody>
                    <a:bodyPr/>
                    <a:lstStyle/>
                    <a:p>
                      <a:pPr algn="ctr"/>
                      <a:r>
                        <a:rPr lang="en-US" sz="1200" b="1" dirty="0" smtClean="0">
                          <a:solidFill>
                            <a:schemeClr val="bg1"/>
                          </a:solidFill>
                        </a:rPr>
                        <a:t>Total</a:t>
                      </a:r>
                      <a:endParaRPr lang="en-US" sz="1200" b="1" dirty="0">
                        <a:solidFill>
                          <a:schemeClr val="bg1"/>
                        </a:solidFill>
                      </a:endParaRPr>
                    </a:p>
                  </a:txBody>
                  <a:tcPr anchor="ctr">
                    <a:solidFill>
                      <a:srgbClr val="464646"/>
                    </a:solidFill>
                  </a:tcPr>
                </a:tc>
                <a:tc>
                  <a:txBody>
                    <a:bodyPr/>
                    <a:lstStyle/>
                    <a:p>
                      <a:pPr algn="ctr"/>
                      <a:r>
                        <a:rPr lang="en-US" sz="1200" b="1" dirty="0" smtClean="0">
                          <a:solidFill>
                            <a:schemeClr val="bg1"/>
                          </a:solidFill>
                        </a:rPr>
                        <a:t>10 000***</a:t>
                      </a:r>
                      <a:endParaRPr lang="en-US" sz="1200" b="1" dirty="0">
                        <a:solidFill>
                          <a:schemeClr val="bg1"/>
                        </a:solidFill>
                      </a:endParaRPr>
                    </a:p>
                  </a:txBody>
                  <a:tcPr anchor="ctr">
                    <a:solidFill>
                      <a:srgbClr val="464646"/>
                    </a:solidFill>
                  </a:tcPr>
                </a:tc>
                <a:tc>
                  <a:txBody>
                    <a:bodyPr/>
                    <a:lstStyle/>
                    <a:p>
                      <a:pPr algn="ctr"/>
                      <a:r>
                        <a:rPr lang="en-US" sz="1200" b="1" dirty="0" smtClean="0">
                          <a:solidFill>
                            <a:schemeClr val="bg1"/>
                          </a:solidFill>
                        </a:rPr>
                        <a:t>10 000***</a:t>
                      </a:r>
                      <a:endParaRPr lang="en-US" sz="1200" b="1" dirty="0">
                        <a:solidFill>
                          <a:schemeClr val="bg1"/>
                        </a:solidFill>
                      </a:endParaRPr>
                    </a:p>
                  </a:txBody>
                  <a:tcPr anchor="ctr">
                    <a:solidFill>
                      <a:srgbClr val="464646"/>
                    </a:solidFill>
                  </a:tcPr>
                </a:tc>
                <a:tc>
                  <a:txBody>
                    <a:bodyPr/>
                    <a:lstStyle/>
                    <a:p>
                      <a:pPr algn="ctr"/>
                      <a:r>
                        <a:rPr lang="en-US" sz="1200" b="1" dirty="0" smtClean="0">
                          <a:solidFill>
                            <a:schemeClr val="bg1"/>
                          </a:solidFill>
                        </a:rPr>
                        <a:t>140</a:t>
                      </a:r>
                      <a:endParaRPr lang="en-US" sz="1200" b="1" dirty="0">
                        <a:solidFill>
                          <a:schemeClr val="bg1"/>
                        </a:solidFill>
                      </a:endParaRPr>
                    </a:p>
                  </a:txBody>
                  <a:tcPr anchor="ctr">
                    <a:solidFill>
                      <a:srgbClr val="464646"/>
                    </a:solidFill>
                  </a:tcPr>
                </a:tc>
                <a:tc>
                  <a:txBody>
                    <a:bodyPr/>
                    <a:lstStyle/>
                    <a:p>
                      <a:pPr algn="ctr"/>
                      <a:r>
                        <a:rPr lang="en-US" sz="1200" b="1" dirty="0" smtClean="0">
                          <a:solidFill>
                            <a:schemeClr val="bg1"/>
                          </a:solidFill>
                        </a:rPr>
                        <a:t>90%****</a:t>
                      </a:r>
                      <a:endParaRPr lang="en-US" sz="1200" b="1" dirty="0">
                        <a:solidFill>
                          <a:schemeClr val="bg1"/>
                        </a:solidFill>
                      </a:endParaRPr>
                    </a:p>
                  </a:txBody>
                  <a:tcPr anchor="ctr">
                    <a:solidFill>
                      <a:srgbClr val="464646"/>
                    </a:solidFill>
                  </a:tcPr>
                </a:tc>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200" b="1" dirty="0" smtClean="0">
                          <a:solidFill>
                            <a:schemeClr val="bg1"/>
                          </a:solidFill>
                        </a:rPr>
                        <a:t>126MW</a:t>
                      </a:r>
                    </a:p>
                  </a:txBody>
                  <a:tcPr anchor="ctr">
                    <a:solidFill>
                      <a:srgbClr val="464646"/>
                    </a:solidFill>
                  </a:tcPr>
                </a:tc>
              </a:tr>
            </a:tbl>
          </a:graphicData>
        </a:graphic>
      </p:graphicFrame>
    </p:spTree>
    <p:extLst>
      <p:ext uri="{BB962C8B-B14F-4D97-AF65-F5344CB8AC3E}">
        <p14:creationId xmlns:p14="http://schemas.microsoft.com/office/powerpoint/2010/main" val="662672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KEY CHALLENGES</a:t>
            </a:r>
            <a:r>
              <a:rPr lang="en-GB" dirty="0"/>
              <a:t/>
            </a:r>
            <a:br>
              <a:rPr lang="en-GB" dirty="0"/>
            </a:br>
            <a:r>
              <a:rPr lang="en-GB" sz="1400" dirty="0" smtClean="0">
                <a:solidFill>
                  <a:srgbClr val="63666A">
                    <a:lumMod val="60000"/>
                    <a:lumOff val="40000"/>
                  </a:srgbClr>
                </a:solidFill>
                <a:ea typeface="Arial"/>
                <a:cs typeface="Arial"/>
              </a:rPr>
              <a:t>TO DATE</a:t>
            </a:r>
            <a:endParaRPr lang="en-US" dirty="0"/>
          </a:p>
        </p:txBody>
      </p:sp>
      <p:sp>
        <p:nvSpPr>
          <p:cNvPr id="3" name="Content Placeholder 2"/>
          <p:cNvSpPr>
            <a:spLocks noGrp="1"/>
          </p:cNvSpPr>
          <p:nvPr>
            <p:ph idx="1"/>
          </p:nvPr>
        </p:nvSpPr>
        <p:spPr/>
        <p:txBody>
          <a:bodyPr/>
          <a:lstStyle/>
          <a:p>
            <a:r>
              <a:rPr lang="en-US" sz="1200" dirty="0" smtClean="0"/>
              <a:t>Data collection for proving model</a:t>
            </a:r>
          </a:p>
          <a:p>
            <a:r>
              <a:rPr lang="en-US" sz="1200" dirty="0" smtClean="0"/>
              <a:t>Demand response to frequency or local voltage</a:t>
            </a:r>
          </a:p>
          <a:p>
            <a:endParaRPr lang="en-US" sz="1200" dirty="0"/>
          </a:p>
        </p:txBody>
      </p:sp>
    </p:spTree>
    <p:extLst>
      <p:ext uri="{BB962C8B-B14F-4D97-AF65-F5344CB8AC3E}">
        <p14:creationId xmlns:p14="http://schemas.microsoft.com/office/powerpoint/2010/main" val="1792396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TO DO</a:t>
            </a:r>
            <a:r>
              <a:rPr lang="en-GB" dirty="0"/>
              <a:t/>
            </a:r>
            <a:br>
              <a:rPr lang="en-GB" dirty="0"/>
            </a:br>
            <a:r>
              <a:rPr lang="en-GB" sz="1400" dirty="0" smtClean="0">
                <a:solidFill>
                  <a:srgbClr val="63666A">
                    <a:lumMod val="60000"/>
                    <a:lumOff val="40000"/>
                  </a:srgbClr>
                </a:solidFill>
                <a:ea typeface="Arial"/>
                <a:cs typeface="Arial"/>
              </a:rPr>
              <a:t>SUBTITLE</a:t>
            </a:r>
            <a:endParaRPr lang="en-US" dirty="0"/>
          </a:p>
        </p:txBody>
      </p:sp>
      <p:sp>
        <p:nvSpPr>
          <p:cNvPr id="3" name="Content Placeholder 2"/>
          <p:cNvSpPr>
            <a:spLocks noGrp="1"/>
          </p:cNvSpPr>
          <p:nvPr>
            <p:ph idx="1"/>
          </p:nvPr>
        </p:nvSpPr>
        <p:spPr/>
        <p:txBody>
          <a:bodyPr/>
          <a:lstStyle/>
          <a:p>
            <a:r>
              <a:rPr lang="en-GB" dirty="0" smtClean="0"/>
              <a:t>Literature Review</a:t>
            </a:r>
          </a:p>
          <a:p>
            <a:pPr lvl="1"/>
            <a:r>
              <a:rPr lang="en-GB" dirty="0" smtClean="0"/>
              <a:t>Write up current findings</a:t>
            </a:r>
          </a:p>
          <a:p>
            <a:pPr lvl="1"/>
            <a:r>
              <a:rPr lang="en-GB" dirty="0" smtClean="0"/>
              <a:t>Review differences in English and Scottish grids</a:t>
            </a:r>
            <a:r>
              <a:rPr lang="en-GB" dirty="0"/>
              <a:t>	</a:t>
            </a:r>
            <a:endParaRPr lang="en-GB" dirty="0" smtClean="0"/>
          </a:p>
          <a:p>
            <a:r>
              <a:rPr lang="en-GB" dirty="0" smtClean="0"/>
              <a:t>Design high level model of fleet size</a:t>
            </a:r>
          </a:p>
          <a:p>
            <a:pPr lvl="1"/>
            <a:r>
              <a:rPr lang="en-GB" dirty="0" smtClean="0"/>
              <a:t>Cost analysis of break even uncertainty percentage</a:t>
            </a:r>
          </a:p>
          <a:p>
            <a:pPr lvl="1"/>
            <a:r>
              <a:rPr lang="en-GB" dirty="0" smtClean="0"/>
              <a:t>Statistical probability of failure to comply</a:t>
            </a:r>
          </a:p>
          <a:p>
            <a:r>
              <a:rPr lang="en-GB" dirty="0" smtClean="0"/>
              <a:t>Complete user profiling</a:t>
            </a:r>
          </a:p>
          <a:p>
            <a:pPr lvl="1"/>
            <a:r>
              <a:rPr lang="en-GB" dirty="0" smtClean="0"/>
              <a:t>Collect user data from 3 users</a:t>
            </a:r>
          </a:p>
          <a:p>
            <a:pPr lvl="1"/>
            <a:r>
              <a:rPr lang="en-GB" dirty="0" smtClean="0"/>
              <a:t>Design and test machine learning</a:t>
            </a:r>
          </a:p>
          <a:p>
            <a:pPr lvl="1"/>
            <a:r>
              <a:rPr lang="en-GB" dirty="0" smtClean="0"/>
              <a:t>Collect remaining required data</a:t>
            </a:r>
          </a:p>
          <a:p>
            <a:r>
              <a:rPr lang="en-GB" dirty="0" smtClean="0"/>
              <a:t>Fleet estimation </a:t>
            </a:r>
          </a:p>
          <a:p>
            <a:pPr lvl="1"/>
            <a:r>
              <a:rPr lang="en-GB" dirty="0" smtClean="0"/>
              <a:t>Fleet size by age group (JLR)</a:t>
            </a:r>
          </a:p>
          <a:p>
            <a:pPr lvl="1"/>
            <a:r>
              <a:rPr lang="en-GB" dirty="0" smtClean="0"/>
              <a:t>Minimum fleet size</a:t>
            </a:r>
            <a:endParaRPr lang="en-GB" dirty="0"/>
          </a:p>
          <a:p>
            <a:r>
              <a:rPr lang="en-GB" dirty="0" smtClean="0"/>
              <a:t>Additional services</a:t>
            </a:r>
          </a:p>
          <a:p>
            <a:pPr lvl="1"/>
            <a:r>
              <a:rPr lang="en-GB" dirty="0" smtClean="0"/>
              <a:t>”Rush hour service” </a:t>
            </a:r>
          </a:p>
          <a:p>
            <a:pPr lvl="1"/>
            <a:r>
              <a:rPr lang="en-GB" dirty="0" smtClean="0"/>
              <a:t>Spread uncertainty using other generation sources (aggregate)</a:t>
            </a:r>
          </a:p>
          <a:p>
            <a:pPr lvl="1"/>
            <a:r>
              <a:rPr lang="en-GB" dirty="0" smtClean="0"/>
              <a:t>Cost of diesel backup</a:t>
            </a:r>
          </a:p>
          <a:p>
            <a:pPr lvl="1"/>
            <a:endParaRPr lang="en-GB" dirty="0" smtClean="0"/>
          </a:p>
          <a:p>
            <a:pPr lvl="1"/>
            <a:endParaRPr lang="en-GB" dirty="0" smtClean="0"/>
          </a:p>
          <a:p>
            <a:endParaRPr lang="en-GB" dirty="0" smtClean="0"/>
          </a:p>
          <a:p>
            <a:pPr marL="0" indent="0">
              <a:buNone/>
            </a:pPr>
            <a:endParaRPr lang="en-GB" dirty="0" smtClean="0"/>
          </a:p>
          <a:p>
            <a:endParaRPr lang="en-GB" dirty="0"/>
          </a:p>
          <a:p>
            <a:endParaRPr lang="en-US" dirty="0"/>
          </a:p>
        </p:txBody>
      </p:sp>
    </p:spTree>
    <p:extLst>
      <p:ext uri="{BB962C8B-B14F-4D97-AF65-F5344CB8AC3E}">
        <p14:creationId xmlns:p14="http://schemas.microsoft.com/office/powerpoint/2010/main" val="1433780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503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TIMELINE</a:t>
            </a:r>
            <a:br>
              <a:rPr lang="en-US" dirty="0" smtClean="0"/>
            </a:br>
            <a:r>
              <a:rPr lang="en-GB" sz="1400" dirty="0">
                <a:solidFill>
                  <a:srgbClr val="63666A">
                    <a:lumMod val="60000"/>
                    <a:lumOff val="40000"/>
                  </a:srgbClr>
                </a:solidFill>
                <a:cs typeface="Arial"/>
                <a:sym typeface="Arial"/>
              </a:rPr>
              <a:t> </a:t>
            </a:r>
            <a:r>
              <a:rPr lang="en-GB" sz="1400" dirty="0" smtClean="0">
                <a:solidFill>
                  <a:srgbClr val="63666A">
                    <a:lumMod val="60000"/>
                    <a:lumOff val="40000"/>
                  </a:srgbClr>
                </a:solidFill>
                <a:cs typeface="Arial"/>
                <a:sym typeface="Arial"/>
              </a:rPr>
              <a:t>SEMESTER 1</a:t>
            </a:r>
            <a:endParaRPr lang="en-US" dirty="0"/>
          </a:p>
        </p:txBody>
      </p:sp>
      <p:sp>
        <p:nvSpPr>
          <p:cNvPr id="3" name="Content Placeholder 2"/>
          <p:cNvSpPr>
            <a:spLocks noGrp="1"/>
          </p:cNvSpPr>
          <p:nvPr>
            <p:ph idx="1"/>
          </p:nvPr>
        </p:nvSpPr>
        <p:spPr/>
        <p:txBody>
          <a:bodyPr/>
          <a:lstStyle/>
          <a:p>
            <a:r>
              <a:rPr lang="en-US" b="1" dirty="0" smtClean="0"/>
              <a:t>WEEK </a:t>
            </a:r>
            <a:r>
              <a:rPr lang="en-US" b="1" dirty="0"/>
              <a:t>3: Wednesday 4th October</a:t>
            </a:r>
          </a:p>
          <a:p>
            <a:pPr lvl="1"/>
            <a:r>
              <a:rPr lang="en-US" b="1" dirty="0"/>
              <a:t>DEADLINE</a:t>
            </a:r>
            <a:r>
              <a:rPr lang="en-US" dirty="0"/>
              <a:t> for submission of project preference survey for students on </a:t>
            </a:r>
            <a:r>
              <a:rPr lang="en-US" b="1" dirty="0"/>
              <a:t>BEng Electrical Engineering Project 4 (ELEE10026).</a:t>
            </a:r>
            <a:endParaRPr lang="en-US" dirty="0"/>
          </a:p>
          <a:p>
            <a:r>
              <a:rPr lang="en-US" b="1" dirty="0" smtClean="0"/>
              <a:t>WEEK </a:t>
            </a:r>
            <a:r>
              <a:rPr lang="en-US" b="1" dirty="0"/>
              <a:t>8: Monday 6th - Friday 10th November</a:t>
            </a:r>
          </a:p>
          <a:p>
            <a:pPr lvl="1"/>
            <a:r>
              <a:rPr lang="en-US" dirty="0"/>
              <a:t>Project supervisor assignments for students taking </a:t>
            </a:r>
            <a:r>
              <a:rPr lang="en-US" b="1" dirty="0"/>
              <a:t>BEng Electrical Engineering Project 4 (ELEE10026)</a:t>
            </a:r>
            <a:r>
              <a:rPr lang="en-US" dirty="0"/>
              <a:t> should be published by the end of this week.</a:t>
            </a:r>
          </a:p>
          <a:p>
            <a:r>
              <a:rPr lang="en-US" b="1" dirty="0"/>
              <a:t>WEEK 9: Monday 13th - Friday 17th November</a:t>
            </a:r>
          </a:p>
          <a:p>
            <a:pPr lvl="1"/>
            <a:r>
              <a:rPr lang="en-US" dirty="0"/>
              <a:t>Students taking </a:t>
            </a:r>
            <a:r>
              <a:rPr lang="en-US" b="1" dirty="0"/>
              <a:t>BEng Electrical Engineering Project 4 (ELEE10026)</a:t>
            </a:r>
            <a:r>
              <a:rPr lang="en-US" dirty="0"/>
              <a:t> should have their first meeting with their project supervisors, for discussion of project details and planning of work programme etc., leading up to submission of the mission statement.</a:t>
            </a:r>
          </a:p>
          <a:p>
            <a:r>
              <a:rPr lang="en-US" b="1" dirty="0"/>
              <a:t>WEEK 10: Friday 24th November</a:t>
            </a:r>
          </a:p>
          <a:p>
            <a:pPr lvl="1"/>
            <a:r>
              <a:rPr lang="en-US" b="1" dirty="0"/>
              <a:t>DEADLINE</a:t>
            </a:r>
            <a:r>
              <a:rPr lang="en-US" dirty="0"/>
              <a:t> for copies of all </a:t>
            </a:r>
            <a:r>
              <a:rPr lang="en-US" b="1" dirty="0"/>
              <a:t>BEng Electrical Engineering Project 4</a:t>
            </a:r>
            <a:r>
              <a:rPr lang="en-US" dirty="0"/>
              <a:t> mission statements to be submitted via </a:t>
            </a:r>
            <a:r>
              <a:rPr lang="en-US" dirty="0" smtClean="0"/>
              <a:t>Learn</a:t>
            </a:r>
            <a:endParaRPr lang="en-US" dirty="0"/>
          </a:p>
        </p:txBody>
      </p:sp>
    </p:spTree>
    <p:extLst>
      <p:ext uri="{BB962C8B-B14F-4D97-AF65-F5344CB8AC3E}">
        <p14:creationId xmlns:p14="http://schemas.microsoft.com/office/powerpoint/2010/main" val="2139517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TIMELINE</a:t>
            </a:r>
            <a:br>
              <a:rPr lang="en-US" dirty="0" smtClean="0"/>
            </a:br>
            <a:r>
              <a:rPr lang="en-GB" sz="1400" dirty="0">
                <a:solidFill>
                  <a:srgbClr val="63666A">
                    <a:lumMod val="60000"/>
                    <a:lumOff val="40000"/>
                  </a:srgbClr>
                </a:solidFill>
                <a:cs typeface="Arial"/>
                <a:sym typeface="Arial"/>
              </a:rPr>
              <a:t> </a:t>
            </a:r>
            <a:r>
              <a:rPr lang="en-GB" sz="1400" dirty="0" smtClean="0">
                <a:solidFill>
                  <a:srgbClr val="63666A">
                    <a:lumMod val="60000"/>
                    <a:lumOff val="40000"/>
                  </a:srgbClr>
                </a:solidFill>
                <a:cs typeface="Arial"/>
                <a:sym typeface="Arial"/>
              </a:rPr>
              <a:t>SEMESTER 2</a:t>
            </a:r>
            <a:endParaRPr lang="en-US" dirty="0"/>
          </a:p>
        </p:txBody>
      </p:sp>
      <p:sp>
        <p:nvSpPr>
          <p:cNvPr id="3" name="Content Placeholder 2"/>
          <p:cNvSpPr>
            <a:spLocks noGrp="1"/>
          </p:cNvSpPr>
          <p:nvPr>
            <p:ph idx="1"/>
          </p:nvPr>
        </p:nvSpPr>
        <p:spPr/>
        <p:txBody>
          <a:bodyPr/>
          <a:lstStyle/>
          <a:p>
            <a:r>
              <a:rPr lang="en-US" b="1" dirty="0" smtClean="0"/>
              <a:t>WEEK </a:t>
            </a:r>
            <a:r>
              <a:rPr lang="en-US" b="1" dirty="0"/>
              <a:t>3: Monday 29th - Friday 2nd February</a:t>
            </a:r>
          </a:p>
          <a:p>
            <a:pPr lvl="1"/>
            <a:r>
              <a:rPr lang="en-US" dirty="0"/>
              <a:t>BEng students doing the </a:t>
            </a:r>
            <a:r>
              <a:rPr lang="en-US" b="1" dirty="0"/>
              <a:t>BEng Electrical Engineering Project 4 (ELEE10026)</a:t>
            </a:r>
            <a:r>
              <a:rPr lang="en-US" dirty="0"/>
              <a:t> should give the first of their three project presentations this week. The time and venue will be arranged by their project supervisor and thesis examiner.</a:t>
            </a:r>
          </a:p>
          <a:p>
            <a:r>
              <a:rPr lang="en-US" b="1" dirty="0" smtClean="0"/>
              <a:t>WEEK </a:t>
            </a:r>
            <a:r>
              <a:rPr lang="en-US" b="1" dirty="0"/>
              <a:t>8: Monday 12th - Friday 16th March</a:t>
            </a:r>
          </a:p>
          <a:p>
            <a:pPr lvl="1"/>
            <a:r>
              <a:rPr lang="en-US" dirty="0"/>
              <a:t>Students doing the </a:t>
            </a:r>
            <a:r>
              <a:rPr lang="en-US" b="1" dirty="0"/>
              <a:t>BEng Electrical Engineering Project 4 (ELEE10026) </a:t>
            </a:r>
            <a:r>
              <a:rPr lang="en-US" dirty="0"/>
              <a:t>give the second of their three project presentations this week. The time and venue will be arranged by their project supervisor and thesis examiner.</a:t>
            </a:r>
          </a:p>
          <a:p>
            <a:r>
              <a:rPr lang="en-US" b="1" dirty="0" smtClean="0"/>
              <a:t>Exam </a:t>
            </a:r>
            <a:r>
              <a:rPr lang="en-US" b="1" dirty="0"/>
              <a:t>Week 1: Wednesday 25th April</a:t>
            </a:r>
          </a:p>
          <a:p>
            <a:pPr lvl="1"/>
            <a:r>
              <a:rPr lang="en-US" dirty="0"/>
              <a:t>For BEng students doing the </a:t>
            </a:r>
            <a:r>
              <a:rPr lang="en-US" b="1" dirty="0"/>
              <a:t>BEng Electrical Engineering Project 4 (ELEE10026)</a:t>
            </a:r>
            <a:r>
              <a:rPr lang="en-US" dirty="0"/>
              <a:t> this is the recommended date for submission of BEng project theses (including electronic copies) and day books to the Engineering Teaching Office (ETO). See the Requirements for Undergraduate Theses for details. (A binding service for binding project theses is available at the KB Copy Centre in the James Clerk Maxwell Building, for a small charge.)</a:t>
            </a:r>
          </a:p>
          <a:p>
            <a:r>
              <a:rPr lang="en-US" b="1" dirty="0"/>
              <a:t>Exam Week 1: Thursday 26th April 11am</a:t>
            </a:r>
          </a:p>
          <a:p>
            <a:pPr lvl="1"/>
            <a:r>
              <a:rPr lang="en-US" dirty="0"/>
              <a:t>For BEng students doing the </a:t>
            </a:r>
            <a:r>
              <a:rPr lang="en-US" b="1" dirty="0"/>
              <a:t>BEng Electrical Engineering Project 4 (ELEE10026)</a:t>
            </a:r>
            <a:r>
              <a:rPr lang="en-US" dirty="0"/>
              <a:t> this is the </a:t>
            </a:r>
            <a:r>
              <a:rPr lang="en-US" b="1" dirty="0"/>
              <a:t>FINAL DEADLINE</a:t>
            </a:r>
            <a:r>
              <a:rPr lang="en-US" dirty="0"/>
              <a:t> for submission of BEng project theses (including electronic copies) and day books to the Engineering Teaching Office (ETO). Late submission reduces the assessed value.</a:t>
            </a:r>
          </a:p>
          <a:p>
            <a:r>
              <a:rPr lang="en-US" b="1" dirty="0" smtClean="0"/>
              <a:t>Exam </a:t>
            </a:r>
            <a:r>
              <a:rPr lang="en-US" b="1" dirty="0"/>
              <a:t>Week 2-3: Monday 30th April - Friday 11th May</a:t>
            </a:r>
          </a:p>
          <a:p>
            <a:pPr lvl="1"/>
            <a:r>
              <a:rPr lang="en-US" dirty="0"/>
              <a:t>For BEng students doing the </a:t>
            </a:r>
            <a:r>
              <a:rPr lang="en-US" b="1" dirty="0"/>
              <a:t>BEng Electrical Engineering Project 4 (ELEE10026)</a:t>
            </a:r>
            <a:r>
              <a:rPr lang="en-US" dirty="0"/>
              <a:t>, the project viva-voce examinations (which will include the third project presentation) will normally be held during this period. The time and location will be arranged by the thesis examiner, who will lead the examination, with the supervisor in attendance</a:t>
            </a:r>
            <a:r>
              <a:rPr lang="en-US" dirty="0" smtClean="0"/>
              <a:t>.</a:t>
            </a:r>
            <a:endParaRPr lang="en-US" dirty="0"/>
          </a:p>
        </p:txBody>
      </p:sp>
    </p:spTree>
    <p:extLst>
      <p:ext uri="{BB962C8B-B14F-4D97-AF65-F5344CB8AC3E}">
        <p14:creationId xmlns:p14="http://schemas.microsoft.com/office/powerpoint/2010/main" val="1617876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idx="1"/>
          </p:nvPr>
        </p:nvSpPr>
        <p:spPr/>
        <p:txBody>
          <a:bodyPr/>
          <a:lstStyle/>
          <a:p>
            <a:pPr algn="ctr"/>
            <a:r>
              <a:rPr lang="en-GB" sz="1600" dirty="0" smtClean="0">
                <a:solidFill>
                  <a:schemeClr val="tx1"/>
                </a:solidFill>
              </a:rPr>
              <a:t>“This </a:t>
            </a:r>
            <a:r>
              <a:rPr lang="en-GB" sz="1600" dirty="0">
                <a:solidFill>
                  <a:schemeClr val="tx1"/>
                </a:solidFill>
              </a:rPr>
              <a:t>project will focus on the technical and economical feasibility of providing grid services through demand response on vehicles that are </a:t>
            </a:r>
            <a:r>
              <a:rPr lang="en-GB" sz="1600" b="1" dirty="0">
                <a:solidFill>
                  <a:schemeClr val="tx1"/>
                </a:solidFill>
              </a:rPr>
              <a:t>connected to a </a:t>
            </a:r>
            <a:r>
              <a:rPr lang="en-GB" sz="1600" b="1" dirty="0" err="1" smtClean="0">
                <a:solidFill>
                  <a:schemeClr val="tx1"/>
                </a:solidFill>
              </a:rPr>
              <a:t>uni</a:t>
            </a:r>
            <a:r>
              <a:rPr lang="en-GB" sz="1600" b="1" dirty="0" smtClean="0">
                <a:solidFill>
                  <a:schemeClr val="tx1"/>
                </a:solidFill>
              </a:rPr>
              <a:t>-directional charge </a:t>
            </a:r>
            <a:r>
              <a:rPr lang="en-GB" sz="1600" b="1" dirty="0">
                <a:solidFill>
                  <a:schemeClr val="tx1"/>
                </a:solidFill>
              </a:rPr>
              <a:t>point with no smart </a:t>
            </a:r>
            <a:r>
              <a:rPr lang="en-GB" sz="1600" b="1" dirty="0" smtClean="0">
                <a:solidFill>
                  <a:schemeClr val="tx1"/>
                </a:solidFill>
              </a:rPr>
              <a:t>capabilities”</a:t>
            </a:r>
            <a:endParaRPr lang="en-GB" sz="1600" dirty="0">
              <a:solidFill>
                <a:schemeClr val="tx1"/>
              </a:solidFill>
            </a:endParaRPr>
          </a:p>
          <a:p>
            <a:pPr algn="ctr"/>
            <a:endParaRPr lang="en-US" dirty="0">
              <a:solidFill>
                <a:schemeClr val="tx1"/>
              </a:solidFill>
            </a:endParaRPr>
          </a:p>
        </p:txBody>
      </p:sp>
    </p:spTree>
    <p:extLst>
      <p:ext uri="{BB962C8B-B14F-4D97-AF65-F5344CB8AC3E}">
        <p14:creationId xmlns:p14="http://schemas.microsoft.com/office/powerpoint/2010/main" val="111056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TEMPLATE</a:t>
            </a:r>
            <a:r>
              <a:rPr lang="en-GB" dirty="0"/>
              <a:t/>
            </a:r>
            <a:br>
              <a:rPr lang="en-GB" dirty="0"/>
            </a:br>
            <a:r>
              <a:rPr lang="en-GB" sz="1400" dirty="0" smtClean="0">
                <a:solidFill>
                  <a:srgbClr val="63666A">
                    <a:lumMod val="60000"/>
                    <a:lumOff val="40000"/>
                  </a:srgbClr>
                </a:solidFill>
                <a:ea typeface="Arial"/>
                <a:cs typeface="Arial"/>
              </a:rPr>
              <a:t>SUBTITLE</a:t>
            </a:r>
            <a:endParaRPr lang="en-US" dirty="0"/>
          </a:p>
        </p:txBody>
      </p:sp>
      <p:sp>
        <p:nvSpPr>
          <p:cNvPr id="3" name="Content Placeholder 2"/>
          <p:cNvSpPr>
            <a:spLocks noGrp="1"/>
          </p:cNvSpPr>
          <p:nvPr>
            <p:ph idx="1"/>
          </p:nvPr>
        </p:nvSpPr>
        <p:spPr/>
        <p:txBody>
          <a:bodyPr/>
          <a:lstStyle/>
          <a:p>
            <a:pPr marL="0" indent="0">
              <a:buNone/>
            </a:pPr>
            <a:r>
              <a:rPr lang="en-GB" dirty="0" smtClean="0"/>
              <a:t>Testing :</a:t>
            </a:r>
            <a:endParaRPr lang="en-GB" dirty="0"/>
          </a:p>
          <a:p>
            <a:r>
              <a:rPr lang="en-GB" dirty="0" smtClean="0"/>
              <a:t>1</a:t>
            </a:r>
          </a:p>
          <a:p>
            <a:r>
              <a:rPr lang="en-GB" dirty="0" smtClean="0"/>
              <a:t>2</a:t>
            </a:r>
          </a:p>
          <a:p>
            <a:r>
              <a:rPr lang="en-GB" dirty="0" smtClean="0"/>
              <a:t>3</a:t>
            </a:r>
          </a:p>
          <a:p>
            <a:endParaRPr lang="en-GB" dirty="0"/>
          </a:p>
          <a:p>
            <a:endParaRPr lang="en-US" dirty="0"/>
          </a:p>
        </p:txBody>
      </p:sp>
    </p:spTree>
    <p:extLst>
      <p:ext uri="{BB962C8B-B14F-4D97-AF65-F5344CB8AC3E}">
        <p14:creationId xmlns:p14="http://schemas.microsoft.com/office/powerpoint/2010/main" val="334555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a:t>PROJECT </a:t>
            </a:r>
            <a:r>
              <a:rPr lang="en-GB" dirty="0" smtClean="0"/>
              <a:t>SCOPE</a:t>
            </a:r>
            <a:r>
              <a:rPr lang="en-GB" dirty="0"/>
              <a:t/>
            </a:r>
            <a:br>
              <a:rPr lang="en-GB" dirty="0"/>
            </a:br>
            <a:r>
              <a:rPr lang="en-GB" sz="1400" dirty="0" smtClean="0">
                <a:solidFill>
                  <a:srgbClr val="63666A">
                    <a:lumMod val="60000"/>
                    <a:lumOff val="40000"/>
                  </a:srgbClr>
                </a:solidFill>
                <a:ea typeface="Arial"/>
                <a:cs typeface="Arial"/>
              </a:rPr>
              <a:t>OBJECTIVES</a:t>
            </a:r>
            <a:endParaRPr lang="en-GB" sz="1400" dirty="0">
              <a:solidFill>
                <a:schemeClr val="bg2">
                  <a:lumMod val="60000"/>
                  <a:lumOff val="40000"/>
                </a:schemeClr>
              </a:solidFill>
              <a:latin typeface="Arial"/>
              <a:ea typeface="Arial"/>
              <a:cs typeface="Arial"/>
            </a:endParaRPr>
          </a:p>
        </p:txBody>
      </p:sp>
      <p:sp>
        <p:nvSpPr>
          <p:cNvPr id="7" name="Content Placeholder 6"/>
          <p:cNvSpPr>
            <a:spLocks noGrp="1"/>
          </p:cNvSpPr>
          <p:nvPr>
            <p:ph idx="1"/>
          </p:nvPr>
        </p:nvSpPr>
        <p:spPr/>
        <p:txBody>
          <a:bodyPr/>
          <a:lstStyle/>
          <a:p>
            <a:r>
              <a:rPr lang="en-GB" sz="1200" dirty="0" smtClean="0"/>
              <a:t>Literature Review into </a:t>
            </a:r>
            <a:r>
              <a:rPr lang="en-GB" sz="1200" b="1" dirty="0" smtClean="0"/>
              <a:t>current and future demand response</a:t>
            </a:r>
            <a:r>
              <a:rPr lang="en-GB" sz="1200" dirty="0" smtClean="0"/>
              <a:t> options</a:t>
            </a:r>
          </a:p>
          <a:p>
            <a:pPr lvl="1"/>
            <a:r>
              <a:rPr lang="en-GB" sz="1200" dirty="0" smtClean="0"/>
              <a:t>Frequency response</a:t>
            </a:r>
          </a:p>
          <a:p>
            <a:pPr lvl="1"/>
            <a:r>
              <a:rPr lang="en-GB" sz="1200" dirty="0" smtClean="0"/>
              <a:t>Voltage response</a:t>
            </a:r>
          </a:p>
          <a:p>
            <a:r>
              <a:rPr lang="en-GB" sz="1200" b="1" dirty="0" smtClean="0"/>
              <a:t>Technical feasibility </a:t>
            </a:r>
            <a:r>
              <a:rPr lang="en-GB" sz="1200" dirty="0"/>
              <a:t>of using delayed charging of a </a:t>
            </a:r>
            <a:r>
              <a:rPr lang="en-GB" sz="1200" b="1" dirty="0"/>
              <a:t>BEV/PHEV fleet </a:t>
            </a:r>
            <a:r>
              <a:rPr lang="en-GB" sz="1200" dirty="0"/>
              <a:t>for aggregated demand </a:t>
            </a:r>
            <a:r>
              <a:rPr lang="en-GB" sz="1200" dirty="0" smtClean="0"/>
              <a:t>response</a:t>
            </a:r>
          </a:p>
          <a:p>
            <a:pPr lvl="1"/>
            <a:r>
              <a:rPr lang="en-GB" sz="1200" dirty="0"/>
              <a:t>Load increasing/reducing</a:t>
            </a:r>
          </a:p>
          <a:p>
            <a:pPr lvl="1"/>
            <a:r>
              <a:rPr lang="en-GB" sz="1200" dirty="0" smtClean="0"/>
              <a:t>Global demand response (frequency)</a:t>
            </a:r>
          </a:p>
          <a:p>
            <a:pPr lvl="1"/>
            <a:r>
              <a:rPr lang="en-GB" sz="1200" dirty="0" smtClean="0"/>
              <a:t>Localised demand response (voltage)</a:t>
            </a:r>
          </a:p>
          <a:p>
            <a:r>
              <a:rPr lang="en-GB" sz="1200" b="1" dirty="0" smtClean="0"/>
              <a:t>Economical </a:t>
            </a:r>
            <a:r>
              <a:rPr lang="en-GB" sz="1200" b="1" dirty="0"/>
              <a:t>feasibility </a:t>
            </a:r>
            <a:r>
              <a:rPr lang="en-GB" sz="1200" dirty="0"/>
              <a:t>of using delayed charging of a </a:t>
            </a:r>
            <a:r>
              <a:rPr lang="en-GB" sz="1200" b="1" dirty="0"/>
              <a:t>BEV/PHEV fleet </a:t>
            </a:r>
            <a:r>
              <a:rPr lang="en-GB" sz="1200" dirty="0"/>
              <a:t>for aggregated demand response</a:t>
            </a:r>
          </a:p>
          <a:p>
            <a:pPr lvl="1"/>
            <a:r>
              <a:rPr lang="en-GB" sz="1200" dirty="0" smtClean="0"/>
              <a:t>Statistical risk of compliance</a:t>
            </a:r>
          </a:p>
          <a:p>
            <a:pPr lvl="1"/>
            <a:r>
              <a:rPr lang="en-GB" sz="1200" dirty="0" smtClean="0"/>
              <a:t>Cost of having diesel generator backup</a:t>
            </a:r>
            <a:endParaRPr lang="en-GB" sz="1200" dirty="0"/>
          </a:p>
          <a:p>
            <a:r>
              <a:rPr lang="en-GB" sz="1200" dirty="0" smtClean="0"/>
              <a:t>Technology </a:t>
            </a:r>
            <a:r>
              <a:rPr lang="en-GB" sz="1200" b="1" dirty="0" smtClean="0"/>
              <a:t>feasibility and implementation strategy </a:t>
            </a:r>
          </a:p>
          <a:p>
            <a:r>
              <a:rPr lang="en-GB" sz="1200" dirty="0" smtClean="0"/>
              <a:t>Sample algorithm and machine learning model </a:t>
            </a:r>
          </a:p>
        </p:txBody>
      </p:sp>
    </p:spTree>
    <p:extLst>
      <p:ext uri="{BB962C8B-B14F-4D97-AF65-F5344CB8AC3E}">
        <p14:creationId xmlns:p14="http://schemas.microsoft.com/office/powerpoint/2010/main" val="1378639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SYSTEM LOGIC</a:t>
            </a:r>
            <a:r>
              <a:rPr lang="en-GB" dirty="0"/>
              <a:t/>
            </a:r>
            <a:br>
              <a:rPr lang="en-GB" dirty="0"/>
            </a:br>
            <a:r>
              <a:rPr lang="en-GB" sz="1400" dirty="0" smtClean="0">
                <a:solidFill>
                  <a:srgbClr val="63666A">
                    <a:lumMod val="60000"/>
                    <a:lumOff val="40000"/>
                  </a:srgbClr>
                </a:solidFill>
                <a:ea typeface="Arial"/>
                <a:cs typeface="Arial"/>
              </a:rPr>
              <a:t>CHARGE CONTROL WITHOUT DSR</a:t>
            </a:r>
            <a:endParaRPr lang="en-GB" sz="1400" dirty="0">
              <a:solidFill>
                <a:schemeClr val="bg2">
                  <a:lumMod val="60000"/>
                  <a:lumOff val="40000"/>
                </a:schemeClr>
              </a:solidFill>
              <a:latin typeface="Arial"/>
              <a:ea typeface="Arial"/>
              <a:cs typeface="Arial"/>
            </a:endParaRPr>
          </a:p>
        </p:txBody>
      </p:sp>
      <p:grpSp>
        <p:nvGrpSpPr>
          <p:cNvPr id="46" name="Group 45"/>
          <p:cNvGrpSpPr/>
          <p:nvPr/>
        </p:nvGrpSpPr>
        <p:grpSpPr>
          <a:xfrm>
            <a:off x="902970" y="1451610"/>
            <a:ext cx="7022340" cy="2183970"/>
            <a:chOff x="902970" y="1451610"/>
            <a:chExt cx="7022340" cy="2183970"/>
          </a:xfrm>
        </p:grpSpPr>
        <p:sp>
          <p:nvSpPr>
            <p:cNvPr id="3" name="Diamond 2"/>
            <p:cNvSpPr/>
            <p:nvPr/>
          </p:nvSpPr>
          <p:spPr>
            <a:xfrm>
              <a:off x="3400425" y="1451610"/>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EV Plugged in</a:t>
              </a:r>
              <a:endParaRPr lang="en-US" sz="1100" b="1" dirty="0">
                <a:solidFill>
                  <a:sysClr val="windowText" lastClr="000000"/>
                </a:solidFill>
              </a:endParaRPr>
            </a:p>
          </p:txBody>
        </p:sp>
        <p:sp>
          <p:nvSpPr>
            <p:cNvPr id="8" name="Diamond 7"/>
            <p:cNvSpPr/>
            <p:nvPr/>
          </p:nvSpPr>
          <p:spPr>
            <a:xfrm>
              <a:off x="3400425" y="2735580"/>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SOC &lt; 100%</a:t>
              </a:r>
              <a:endParaRPr lang="en-US" sz="1100" b="1" dirty="0">
                <a:solidFill>
                  <a:sysClr val="windowText" lastClr="000000"/>
                </a:solidFill>
              </a:endParaRPr>
            </a:p>
          </p:txBody>
        </p:sp>
        <p:sp>
          <p:nvSpPr>
            <p:cNvPr id="4" name="Rounded Rectangle 3"/>
            <p:cNvSpPr/>
            <p:nvPr/>
          </p:nvSpPr>
          <p:spPr>
            <a:xfrm>
              <a:off x="902970" y="2814107"/>
              <a:ext cx="1108710" cy="7429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smtClean="0">
                  <a:solidFill>
                    <a:sysClr val="windowText" lastClr="000000"/>
                  </a:solidFill>
                </a:rPr>
                <a:t>CHARGING</a:t>
              </a:r>
              <a:endParaRPr lang="en-US" sz="1100" b="1">
                <a:solidFill>
                  <a:sysClr val="windowText" lastClr="000000"/>
                </a:solidFill>
              </a:endParaRPr>
            </a:p>
          </p:txBody>
        </p:sp>
        <p:sp>
          <p:nvSpPr>
            <p:cNvPr id="9" name="Rounded Rectangle 8"/>
            <p:cNvSpPr/>
            <p:nvPr/>
          </p:nvSpPr>
          <p:spPr>
            <a:xfrm>
              <a:off x="6816600" y="2814107"/>
              <a:ext cx="1108710" cy="742950"/>
            </a:xfrm>
            <a:prstGeom prst="roundRect">
              <a:avLst/>
            </a:prstGeom>
            <a:solidFill>
              <a:srgbClr val="C0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smtClean="0">
                  <a:solidFill>
                    <a:sysClr val="windowText" lastClr="000000"/>
                  </a:solidFill>
                </a:rPr>
                <a:t>NOT CHARGING</a:t>
              </a:r>
              <a:endParaRPr lang="en-US" sz="1100" b="1">
                <a:solidFill>
                  <a:sysClr val="windowText" lastClr="000000"/>
                </a:solidFill>
              </a:endParaRPr>
            </a:p>
          </p:txBody>
        </p:sp>
        <p:cxnSp>
          <p:nvCxnSpPr>
            <p:cNvPr id="11" name="Elbow Connector 10"/>
            <p:cNvCxnSpPr>
              <a:endCxn id="4" idx="3"/>
            </p:cNvCxnSpPr>
            <p:nvPr/>
          </p:nvCxnSpPr>
          <p:spPr>
            <a:xfrm rot="10800000" flipV="1">
              <a:off x="2011681" y="3185106"/>
              <a:ext cx="1388745" cy="475"/>
            </a:xfrm>
            <a:prstGeom prst="bentConnector3">
              <a:avLst/>
            </a:prstGeom>
            <a:ln>
              <a:tailEnd type="triangle"/>
            </a:ln>
          </p:spPr>
          <p:style>
            <a:lnRef idx="3">
              <a:schemeClr val="dk1"/>
            </a:lnRef>
            <a:fillRef idx="0">
              <a:schemeClr val="dk1"/>
            </a:fillRef>
            <a:effectRef idx="2">
              <a:schemeClr val="dk1"/>
            </a:effectRef>
            <a:fontRef idx="minor">
              <a:schemeClr val="tx1"/>
            </a:fontRef>
          </p:style>
        </p:cxnSp>
        <p:cxnSp>
          <p:nvCxnSpPr>
            <p:cNvPr id="12" name="Elbow Connector 11"/>
            <p:cNvCxnSpPr>
              <a:stCxn id="8" idx="3"/>
              <a:endCxn id="9" idx="1"/>
            </p:cNvCxnSpPr>
            <p:nvPr/>
          </p:nvCxnSpPr>
          <p:spPr>
            <a:xfrm>
              <a:off x="5416425" y="3185580"/>
              <a:ext cx="1400175" cy="2"/>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0" name="Elbow Connector 19"/>
            <p:cNvCxnSpPr>
              <a:stCxn id="3" idx="2"/>
              <a:endCxn id="8" idx="0"/>
            </p:cNvCxnSpPr>
            <p:nvPr/>
          </p:nvCxnSpPr>
          <p:spPr>
            <a:xfrm rot="5400000">
              <a:off x="4222790" y="2549945"/>
              <a:ext cx="383970" cy="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3" name="Elbow Connector 22"/>
            <p:cNvCxnSpPr>
              <a:stCxn id="3" idx="3"/>
            </p:cNvCxnSpPr>
            <p:nvPr/>
          </p:nvCxnSpPr>
          <p:spPr>
            <a:xfrm>
              <a:off x="5416425" y="1901610"/>
              <a:ext cx="1400175" cy="1168926"/>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
          <p:nvSpPr>
            <p:cNvPr id="36" name="TextBox 35"/>
            <p:cNvSpPr txBox="1"/>
            <p:nvPr/>
          </p:nvSpPr>
          <p:spPr>
            <a:xfrm>
              <a:off x="4420490" y="2270740"/>
              <a:ext cx="582930" cy="307777"/>
            </a:xfrm>
            <a:prstGeom prst="rect">
              <a:avLst/>
            </a:prstGeom>
            <a:noFill/>
          </p:spPr>
          <p:txBody>
            <a:bodyPr wrap="square" rtlCol="0">
              <a:spAutoFit/>
            </a:bodyPr>
            <a:lstStyle/>
            <a:p>
              <a:r>
                <a:rPr lang="en-US" b="1" dirty="0" smtClean="0"/>
                <a:t>1</a:t>
              </a:r>
              <a:endParaRPr lang="en-US" b="1" dirty="0"/>
            </a:p>
          </p:txBody>
        </p:sp>
        <p:sp>
          <p:nvSpPr>
            <p:cNvPr id="37" name="TextBox 36"/>
            <p:cNvSpPr txBox="1"/>
            <p:nvPr/>
          </p:nvSpPr>
          <p:spPr>
            <a:xfrm>
              <a:off x="3346743" y="2836615"/>
              <a:ext cx="582930" cy="307777"/>
            </a:xfrm>
            <a:prstGeom prst="rect">
              <a:avLst/>
            </a:prstGeom>
            <a:noFill/>
          </p:spPr>
          <p:txBody>
            <a:bodyPr wrap="square" rtlCol="0">
              <a:spAutoFit/>
            </a:bodyPr>
            <a:lstStyle/>
            <a:p>
              <a:r>
                <a:rPr lang="en-US" b="1" dirty="0" smtClean="0"/>
                <a:t>1</a:t>
              </a:r>
              <a:endParaRPr lang="en-US" b="1" dirty="0"/>
            </a:p>
          </p:txBody>
        </p:sp>
        <p:sp>
          <p:nvSpPr>
            <p:cNvPr id="39" name="TextBox 38"/>
            <p:cNvSpPr txBox="1"/>
            <p:nvPr/>
          </p:nvSpPr>
          <p:spPr>
            <a:xfrm>
              <a:off x="5260855" y="1572163"/>
              <a:ext cx="582930" cy="307777"/>
            </a:xfrm>
            <a:prstGeom prst="rect">
              <a:avLst/>
            </a:prstGeom>
            <a:noFill/>
          </p:spPr>
          <p:txBody>
            <a:bodyPr wrap="square" rtlCol="0">
              <a:spAutoFit/>
            </a:bodyPr>
            <a:lstStyle/>
            <a:p>
              <a:r>
                <a:rPr lang="en-US" b="1" dirty="0" smtClean="0"/>
                <a:t>0</a:t>
              </a:r>
              <a:endParaRPr lang="en-US" b="1" dirty="0"/>
            </a:p>
          </p:txBody>
        </p:sp>
        <p:sp>
          <p:nvSpPr>
            <p:cNvPr id="40" name="TextBox 39"/>
            <p:cNvSpPr txBox="1"/>
            <p:nvPr/>
          </p:nvSpPr>
          <p:spPr>
            <a:xfrm>
              <a:off x="5260855" y="2877330"/>
              <a:ext cx="582930" cy="307777"/>
            </a:xfrm>
            <a:prstGeom prst="rect">
              <a:avLst/>
            </a:prstGeom>
            <a:noFill/>
          </p:spPr>
          <p:txBody>
            <a:bodyPr wrap="square" rtlCol="0">
              <a:spAutoFit/>
            </a:bodyPr>
            <a:lstStyle/>
            <a:p>
              <a:r>
                <a:rPr lang="en-US" b="1" dirty="0" smtClean="0"/>
                <a:t>0</a:t>
              </a:r>
              <a:endParaRPr lang="en-US" b="1" dirty="0"/>
            </a:p>
          </p:txBody>
        </p:sp>
      </p:grpSp>
    </p:spTree>
    <p:extLst>
      <p:ext uri="{BB962C8B-B14F-4D97-AF65-F5344CB8AC3E}">
        <p14:creationId xmlns:p14="http://schemas.microsoft.com/office/powerpoint/2010/main" val="19311732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SYSTEM LOGIC</a:t>
            </a:r>
            <a:r>
              <a:rPr lang="en-GB" dirty="0"/>
              <a:t/>
            </a:r>
            <a:br>
              <a:rPr lang="en-GB" dirty="0"/>
            </a:br>
            <a:r>
              <a:rPr lang="en-GB" sz="1400" dirty="0">
                <a:solidFill>
                  <a:srgbClr val="63666A">
                    <a:lumMod val="60000"/>
                    <a:lumOff val="40000"/>
                  </a:srgbClr>
                </a:solidFill>
                <a:ea typeface="Arial"/>
                <a:cs typeface="Arial"/>
              </a:rPr>
              <a:t>CHARGE CONTROL </a:t>
            </a:r>
            <a:r>
              <a:rPr lang="en-GB" sz="1400" dirty="0" smtClean="0">
                <a:solidFill>
                  <a:srgbClr val="63666A">
                    <a:lumMod val="60000"/>
                    <a:lumOff val="40000"/>
                  </a:srgbClr>
                </a:solidFill>
                <a:ea typeface="Arial"/>
                <a:cs typeface="Arial"/>
              </a:rPr>
              <a:t>WITH </a:t>
            </a:r>
            <a:r>
              <a:rPr lang="en-GB" sz="1400" dirty="0">
                <a:solidFill>
                  <a:srgbClr val="63666A">
                    <a:lumMod val="60000"/>
                    <a:lumOff val="40000"/>
                  </a:srgbClr>
                </a:solidFill>
                <a:ea typeface="Arial"/>
                <a:cs typeface="Arial"/>
              </a:rPr>
              <a:t>DSR</a:t>
            </a:r>
            <a:endParaRPr lang="en-GB" sz="1400" dirty="0">
              <a:solidFill>
                <a:schemeClr val="bg2">
                  <a:lumMod val="60000"/>
                  <a:lumOff val="40000"/>
                </a:schemeClr>
              </a:solidFill>
              <a:latin typeface="Arial"/>
              <a:ea typeface="Arial"/>
              <a:cs typeface="Arial"/>
            </a:endParaRPr>
          </a:p>
        </p:txBody>
      </p:sp>
      <p:grpSp>
        <p:nvGrpSpPr>
          <p:cNvPr id="67" name="Group 66"/>
          <p:cNvGrpSpPr/>
          <p:nvPr/>
        </p:nvGrpSpPr>
        <p:grpSpPr>
          <a:xfrm>
            <a:off x="880110" y="1040130"/>
            <a:ext cx="7033770" cy="4083227"/>
            <a:chOff x="880110" y="1040130"/>
            <a:chExt cx="7033770" cy="4083227"/>
          </a:xfrm>
        </p:grpSpPr>
        <p:sp>
          <p:nvSpPr>
            <p:cNvPr id="3" name="Diamond 2"/>
            <p:cNvSpPr/>
            <p:nvPr/>
          </p:nvSpPr>
          <p:spPr>
            <a:xfrm>
              <a:off x="3388995" y="1040130"/>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EV Plugged in</a:t>
              </a:r>
              <a:endParaRPr lang="en-US" sz="1100" b="1" dirty="0">
                <a:solidFill>
                  <a:sysClr val="windowText" lastClr="000000"/>
                </a:solidFill>
              </a:endParaRPr>
            </a:p>
          </p:txBody>
        </p:sp>
        <p:sp>
          <p:nvSpPr>
            <p:cNvPr id="8" name="Diamond 7"/>
            <p:cNvSpPr/>
            <p:nvPr/>
          </p:nvSpPr>
          <p:spPr>
            <a:xfrm>
              <a:off x="3388995" y="2077751"/>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SOC &lt; 100%</a:t>
              </a:r>
              <a:endParaRPr lang="en-US" sz="1100" b="1" dirty="0">
                <a:solidFill>
                  <a:sysClr val="windowText" lastClr="000000"/>
                </a:solidFill>
              </a:endParaRPr>
            </a:p>
          </p:txBody>
        </p:sp>
        <p:sp>
          <p:nvSpPr>
            <p:cNvPr id="4" name="Rounded Rectangle 3"/>
            <p:cNvSpPr/>
            <p:nvPr/>
          </p:nvSpPr>
          <p:spPr>
            <a:xfrm>
              <a:off x="880110" y="2101772"/>
              <a:ext cx="1108710" cy="7429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smtClean="0">
                  <a:solidFill>
                    <a:sysClr val="windowText" lastClr="000000"/>
                  </a:solidFill>
                </a:rPr>
                <a:t>CHARGING</a:t>
              </a:r>
              <a:endParaRPr lang="en-US" sz="1100" b="1">
                <a:solidFill>
                  <a:sysClr val="windowText" lastClr="000000"/>
                </a:solidFill>
              </a:endParaRPr>
            </a:p>
          </p:txBody>
        </p:sp>
        <p:sp>
          <p:nvSpPr>
            <p:cNvPr id="9" name="Rounded Rectangle 8"/>
            <p:cNvSpPr/>
            <p:nvPr/>
          </p:nvSpPr>
          <p:spPr>
            <a:xfrm>
              <a:off x="6805170" y="2148476"/>
              <a:ext cx="1108710" cy="742950"/>
            </a:xfrm>
            <a:prstGeom prst="roundRect">
              <a:avLst/>
            </a:prstGeom>
            <a:solidFill>
              <a:srgbClr val="C0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smtClean="0">
                  <a:solidFill>
                    <a:sysClr val="windowText" lastClr="000000"/>
                  </a:solidFill>
                </a:rPr>
                <a:t>NOT CHARGING</a:t>
              </a:r>
              <a:endParaRPr lang="en-US" sz="1100" b="1">
                <a:solidFill>
                  <a:sysClr val="windowText" lastClr="000000"/>
                </a:solidFill>
              </a:endParaRPr>
            </a:p>
          </p:txBody>
        </p:sp>
        <p:sp>
          <p:nvSpPr>
            <p:cNvPr id="10" name="Diamond 9"/>
            <p:cNvSpPr/>
            <p:nvPr/>
          </p:nvSpPr>
          <p:spPr>
            <a:xfrm>
              <a:off x="3388995" y="3153729"/>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Charging needed by user</a:t>
              </a:r>
              <a:endParaRPr lang="en-US" sz="1100" b="1" dirty="0">
                <a:solidFill>
                  <a:sysClr val="windowText" lastClr="000000"/>
                </a:solidFill>
              </a:endParaRPr>
            </a:p>
          </p:txBody>
        </p:sp>
        <p:cxnSp>
          <p:nvCxnSpPr>
            <p:cNvPr id="12" name="Elbow Connector 11"/>
            <p:cNvCxnSpPr>
              <a:stCxn id="8" idx="3"/>
              <a:endCxn id="9" idx="1"/>
            </p:cNvCxnSpPr>
            <p:nvPr/>
          </p:nvCxnSpPr>
          <p:spPr>
            <a:xfrm flipV="1">
              <a:off x="5404995" y="2519951"/>
              <a:ext cx="1400175" cy="780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0" name="Elbow Connector 19"/>
            <p:cNvCxnSpPr>
              <a:stCxn id="3" idx="2"/>
              <a:endCxn id="8" idx="0"/>
            </p:cNvCxnSpPr>
            <p:nvPr/>
          </p:nvCxnSpPr>
          <p:spPr>
            <a:xfrm rot="5400000">
              <a:off x="4328185" y="2008940"/>
              <a:ext cx="137621" cy="1270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3" name="Elbow Connector 22"/>
            <p:cNvCxnSpPr>
              <a:stCxn id="3" idx="3"/>
            </p:cNvCxnSpPr>
            <p:nvPr/>
          </p:nvCxnSpPr>
          <p:spPr>
            <a:xfrm>
              <a:off x="5404995" y="1490130"/>
              <a:ext cx="1388745" cy="86115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6" name="Elbow Connector 25"/>
            <p:cNvCxnSpPr>
              <a:stCxn id="8" idx="2"/>
              <a:endCxn id="10" idx="0"/>
            </p:cNvCxnSpPr>
            <p:nvPr/>
          </p:nvCxnSpPr>
          <p:spPr>
            <a:xfrm rot="5400000">
              <a:off x="4309006" y="3065740"/>
              <a:ext cx="175978" cy="1270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
          <p:nvSpPr>
            <p:cNvPr id="36" name="TextBox 35"/>
            <p:cNvSpPr txBox="1"/>
            <p:nvPr/>
          </p:nvSpPr>
          <p:spPr>
            <a:xfrm>
              <a:off x="4384930" y="1835874"/>
              <a:ext cx="582930" cy="307777"/>
            </a:xfrm>
            <a:prstGeom prst="rect">
              <a:avLst/>
            </a:prstGeom>
            <a:noFill/>
          </p:spPr>
          <p:txBody>
            <a:bodyPr wrap="square" rtlCol="0">
              <a:spAutoFit/>
            </a:bodyPr>
            <a:lstStyle/>
            <a:p>
              <a:r>
                <a:rPr lang="en-US" b="1" dirty="0" smtClean="0"/>
                <a:t>1</a:t>
              </a:r>
              <a:endParaRPr lang="en-US" b="1" dirty="0"/>
            </a:p>
          </p:txBody>
        </p:sp>
        <p:sp>
          <p:nvSpPr>
            <p:cNvPr id="37" name="TextBox 36"/>
            <p:cNvSpPr txBox="1"/>
            <p:nvPr/>
          </p:nvSpPr>
          <p:spPr>
            <a:xfrm>
              <a:off x="4384930" y="2892633"/>
              <a:ext cx="582930" cy="307777"/>
            </a:xfrm>
            <a:prstGeom prst="rect">
              <a:avLst/>
            </a:prstGeom>
            <a:noFill/>
          </p:spPr>
          <p:txBody>
            <a:bodyPr wrap="square" rtlCol="0">
              <a:spAutoFit/>
            </a:bodyPr>
            <a:lstStyle/>
            <a:p>
              <a:r>
                <a:rPr lang="en-US" b="1" dirty="0" smtClean="0"/>
                <a:t>1</a:t>
              </a:r>
              <a:endParaRPr lang="en-US" b="1" dirty="0"/>
            </a:p>
          </p:txBody>
        </p:sp>
        <p:sp>
          <p:nvSpPr>
            <p:cNvPr id="38" name="TextBox 37"/>
            <p:cNvSpPr txBox="1"/>
            <p:nvPr/>
          </p:nvSpPr>
          <p:spPr>
            <a:xfrm>
              <a:off x="3249551" y="3304973"/>
              <a:ext cx="582930" cy="307777"/>
            </a:xfrm>
            <a:prstGeom prst="rect">
              <a:avLst/>
            </a:prstGeom>
            <a:noFill/>
          </p:spPr>
          <p:txBody>
            <a:bodyPr wrap="square" rtlCol="0">
              <a:spAutoFit/>
            </a:bodyPr>
            <a:lstStyle/>
            <a:p>
              <a:r>
                <a:rPr lang="en-US" b="1" dirty="0" smtClean="0"/>
                <a:t>1</a:t>
              </a:r>
              <a:endParaRPr lang="en-US" b="1" dirty="0"/>
            </a:p>
          </p:txBody>
        </p:sp>
        <p:sp>
          <p:nvSpPr>
            <p:cNvPr id="39" name="TextBox 38"/>
            <p:cNvSpPr txBox="1"/>
            <p:nvPr/>
          </p:nvSpPr>
          <p:spPr>
            <a:xfrm>
              <a:off x="5249425" y="1218704"/>
              <a:ext cx="582930" cy="307777"/>
            </a:xfrm>
            <a:prstGeom prst="rect">
              <a:avLst/>
            </a:prstGeom>
            <a:noFill/>
          </p:spPr>
          <p:txBody>
            <a:bodyPr wrap="square" rtlCol="0">
              <a:spAutoFit/>
            </a:bodyPr>
            <a:lstStyle/>
            <a:p>
              <a:r>
                <a:rPr lang="en-US" b="1" dirty="0" smtClean="0"/>
                <a:t>0</a:t>
              </a:r>
              <a:endParaRPr lang="en-US" b="1" dirty="0"/>
            </a:p>
          </p:txBody>
        </p:sp>
        <p:sp>
          <p:nvSpPr>
            <p:cNvPr id="40" name="TextBox 39"/>
            <p:cNvSpPr txBox="1"/>
            <p:nvPr/>
          </p:nvSpPr>
          <p:spPr>
            <a:xfrm>
              <a:off x="5249425" y="2237127"/>
              <a:ext cx="582930" cy="307777"/>
            </a:xfrm>
            <a:prstGeom prst="rect">
              <a:avLst/>
            </a:prstGeom>
            <a:noFill/>
          </p:spPr>
          <p:txBody>
            <a:bodyPr wrap="square" rtlCol="0">
              <a:spAutoFit/>
            </a:bodyPr>
            <a:lstStyle/>
            <a:p>
              <a:r>
                <a:rPr lang="en-US" b="1" dirty="0" smtClean="0"/>
                <a:t>0</a:t>
              </a:r>
              <a:endParaRPr lang="en-US" b="1" dirty="0"/>
            </a:p>
          </p:txBody>
        </p:sp>
        <p:sp>
          <p:nvSpPr>
            <p:cNvPr id="41" name="TextBox 40"/>
            <p:cNvSpPr txBox="1"/>
            <p:nvPr/>
          </p:nvSpPr>
          <p:spPr>
            <a:xfrm>
              <a:off x="4424935" y="3961058"/>
              <a:ext cx="582930" cy="307777"/>
            </a:xfrm>
            <a:prstGeom prst="rect">
              <a:avLst/>
            </a:prstGeom>
            <a:noFill/>
          </p:spPr>
          <p:txBody>
            <a:bodyPr wrap="square" rtlCol="0">
              <a:spAutoFit/>
            </a:bodyPr>
            <a:lstStyle/>
            <a:p>
              <a:r>
                <a:rPr lang="en-US" b="1" dirty="0" smtClean="0"/>
                <a:t>0</a:t>
              </a:r>
              <a:endParaRPr lang="en-US" b="1" dirty="0"/>
            </a:p>
          </p:txBody>
        </p:sp>
        <p:sp>
          <p:nvSpPr>
            <p:cNvPr id="28" name="Diamond 27"/>
            <p:cNvSpPr/>
            <p:nvPr/>
          </p:nvSpPr>
          <p:spPr>
            <a:xfrm>
              <a:off x="3395345" y="4223357"/>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a:solidFill>
                    <a:sysClr val="windowText" lastClr="000000"/>
                  </a:solidFill>
                </a:rPr>
                <a:t>Needed for DSR</a:t>
              </a:r>
            </a:p>
          </p:txBody>
        </p:sp>
        <p:cxnSp>
          <p:nvCxnSpPr>
            <p:cNvPr id="48" name="Elbow Connector 47"/>
            <p:cNvCxnSpPr/>
            <p:nvPr/>
          </p:nvCxnSpPr>
          <p:spPr>
            <a:xfrm flipV="1">
              <a:off x="5411345" y="2703729"/>
              <a:ext cx="1393825" cy="1934117"/>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50" name="Elbow Connector 49"/>
            <p:cNvCxnSpPr/>
            <p:nvPr/>
          </p:nvCxnSpPr>
          <p:spPr>
            <a:xfrm rot="5400000">
              <a:off x="4324246" y="4121110"/>
              <a:ext cx="175978" cy="1270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
          <p:nvSpPr>
            <p:cNvPr id="51" name="TextBox 50"/>
            <p:cNvSpPr txBox="1"/>
            <p:nvPr/>
          </p:nvSpPr>
          <p:spPr>
            <a:xfrm>
              <a:off x="3249551" y="4365580"/>
              <a:ext cx="582930" cy="307777"/>
            </a:xfrm>
            <a:prstGeom prst="rect">
              <a:avLst/>
            </a:prstGeom>
            <a:noFill/>
          </p:spPr>
          <p:txBody>
            <a:bodyPr wrap="square" rtlCol="0">
              <a:spAutoFit/>
            </a:bodyPr>
            <a:lstStyle/>
            <a:p>
              <a:r>
                <a:rPr lang="en-US" b="1" dirty="0" smtClean="0"/>
                <a:t>0</a:t>
              </a:r>
              <a:endParaRPr lang="en-US" b="1" dirty="0"/>
            </a:p>
          </p:txBody>
        </p:sp>
        <p:sp>
          <p:nvSpPr>
            <p:cNvPr id="52" name="TextBox 51"/>
            <p:cNvSpPr txBox="1"/>
            <p:nvPr/>
          </p:nvSpPr>
          <p:spPr>
            <a:xfrm>
              <a:off x="5228465" y="4348427"/>
              <a:ext cx="582930" cy="307777"/>
            </a:xfrm>
            <a:prstGeom prst="rect">
              <a:avLst/>
            </a:prstGeom>
            <a:noFill/>
          </p:spPr>
          <p:txBody>
            <a:bodyPr wrap="square" rtlCol="0">
              <a:spAutoFit/>
            </a:bodyPr>
            <a:lstStyle/>
            <a:p>
              <a:r>
                <a:rPr lang="en-US" b="1" dirty="0" smtClean="0"/>
                <a:t>1</a:t>
              </a:r>
              <a:endParaRPr lang="en-US" b="1" dirty="0"/>
            </a:p>
          </p:txBody>
        </p:sp>
        <p:cxnSp>
          <p:nvCxnSpPr>
            <p:cNvPr id="53" name="Elbow Connector 52"/>
            <p:cNvCxnSpPr>
              <a:stCxn id="28" idx="1"/>
              <a:endCxn id="4" idx="3"/>
            </p:cNvCxnSpPr>
            <p:nvPr/>
          </p:nvCxnSpPr>
          <p:spPr>
            <a:xfrm rot="10800000">
              <a:off x="1988821" y="2473247"/>
              <a:ext cx="1406525" cy="2200110"/>
            </a:xfrm>
            <a:prstGeom prst="bentConnector3">
              <a:avLst>
                <a:gd name="adj1" fmla="val 57314"/>
              </a:avLst>
            </a:prstGeom>
            <a:ln>
              <a:tailEnd type="triangle"/>
            </a:ln>
          </p:spPr>
          <p:style>
            <a:lnRef idx="3">
              <a:schemeClr val="dk1"/>
            </a:lnRef>
            <a:fillRef idx="0">
              <a:schemeClr val="dk1"/>
            </a:fillRef>
            <a:effectRef idx="2">
              <a:schemeClr val="dk1"/>
            </a:effectRef>
            <a:fontRef idx="minor">
              <a:schemeClr val="tx1"/>
            </a:fontRef>
          </p:style>
        </p:cxnSp>
        <p:cxnSp>
          <p:nvCxnSpPr>
            <p:cNvPr id="61" name="Elbow Connector 60"/>
            <p:cNvCxnSpPr/>
            <p:nvPr/>
          </p:nvCxnSpPr>
          <p:spPr>
            <a:xfrm rot="10800000">
              <a:off x="1977389" y="2341958"/>
              <a:ext cx="1446156" cy="1271586"/>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15070216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606290" y="1353185"/>
            <a:ext cx="4474845" cy="2983230"/>
          </a:xfrm>
          <a:prstGeom prst="rect">
            <a:avLst/>
          </a:prstGeom>
        </p:spPr>
      </p:pic>
      <p:sp>
        <p:nvSpPr>
          <p:cNvPr id="6" name="Title 5"/>
          <p:cNvSpPr>
            <a:spLocks noGrp="1"/>
          </p:cNvSpPr>
          <p:nvPr>
            <p:ph type="title"/>
          </p:nvPr>
        </p:nvSpPr>
        <p:spPr/>
        <p:txBody>
          <a:bodyPr/>
          <a:lstStyle/>
          <a:p>
            <a:r>
              <a:rPr lang="en-GB" dirty="0" smtClean="0"/>
              <a:t>POTENTIAL OF SERVICE</a:t>
            </a:r>
            <a:br>
              <a:rPr lang="en-GB" dirty="0" smtClean="0"/>
            </a:br>
            <a:r>
              <a:rPr lang="en-GB" sz="1400" dirty="0" smtClean="0">
                <a:solidFill>
                  <a:srgbClr val="63666A">
                    <a:lumMod val="60000"/>
                    <a:lumOff val="40000"/>
                  </a:srgbClr>
                </a:solidFill>
                <a:ea typeface="Arial"/>
                <a:cs typeface="Arial"/>
              </a:rPr>
              <a:t>NEED FOR DEMAND RESPONSE</a:t>
            </a:r>
            <a:endParaRPr lang="en-GB" sz="1400" dirty="0">
              <a:solidFill>
                <a:schemeClr val="bg2">
                  <a:lumMod val="60000"/>
                  <a:lumOff val="40000"/>
                </a:schemeClr>
              </a:solidFill>
              <a:latin typeface="Arial"/>
              <a:ea typeface="Arial"/>
              <a:cs typeface="Arial"/>
            </a:endParaRPr>
          </a:p>
        </p:txBody>
      </p:sp>
      <p:sp>
        <p:nvSpPr>
          <p:cNvPr id="7" name="Content Placeholder 6"/>
          <p:cNvSpPr>
            <a:spLocks noGrp="1"/>
          </p:cNvSpPr>
          <p:nvPr>
            <p:ph idx="1"/>
          </p:nvPr>
        </p:nvSpPr>
        <p:spPr>
          <a:xfrm>
            <a:off x="523991" y="1203313"/>
            <a:ext cx="4230890" cy="3303984"/>
          </a:xfrm>
        </p:spPr>
        <p:txBody>
          <a:bodyPr/>
          <a:lstStyle/>
          <a:p>
            <a:r>
              <a:rPr lang="en-GB" sz="1200" b="1" dirty="0"/>
              <a:t>By 2020 the National Grid wants DSR to provide 30-50% </a:t>
            </a:r>
            <a:r>
              <a:rPr lang="en-GB" sz="1200" dirty="0"/>
              <a:t>of capacity in the electricity-balancing market, as opposed to just 4% today.</a:t>
            </a:r>
            <a:r>
              <a:rPr lang="en-GB" sz="1200" baseline="30000" dirty="0"/>
              <a:t> [1]</a:t>
            </a:r>
          </a:p>
          <a:p>
            <a:endParaRPr lang="en-GB" sz="1200" baseline="30000" dirty="0"/>
          </a:p>
          <a:p>
            <a:endParaRPr lang="en-GB" sz="1200" baseline="30000" dirty="0"/>
          </a:p>
          <a:p>
            <a:r>
              <a:rPr lang="en-GB" sz="1200" dirty="0"/>
              <a:t>If just 5% of peak demand is met by demand side response solutions, collectively we </a:t>
            </a:r>
            <a:r>
              <a:rPr lang="en-GB" sz="1200" b="1" dirty="0"/>
              <a:t>could benefit consumers by £790 million. </a:t>
            </a:r>
            <a:r>
              <a:rPr lang="en-GB" sz="1200" baseline="30000" dirty="0"/>
              <a:t>[2]</a:t>
            </a:r>
          </a:p>
          <a:p>
            <a:endParaRPr lang="en-GB" sz="1200" baseline="30000" dirty="0"/>
          </a:p>
          <a:p>
            <a:endParaRPr lang="en-GB" sz="1200" baseline="30000" dirty="0"/>
          </a:p>
          <a:p>
            <a:r>
              <a:rPr lang="en-GB" sz="1200" dirty="0"/>
              <a:t>More than 750,000 Nest Thermostats worked together to </a:t>
            </a:r>
            <a:r>
              <a:rPr lang="en-GB" sz="1200" b="1" dirty="0"/>
              <a:t>reduce energy demand by 700 MW </a:t>
            </a:r>
            <a:r>
              <a:rPr lang="en-GB" sz="1200" dirty="0"/>
              <a:t>during the eclipse. </a:t>
            </a:r>
            <a:r>
              <a:rPr lang="en-GB" sz="1200" baseline="30000" dirty="0"/>
              <a:t>[3]</a:t>
            </a:r>
          </a:p>
          <a:p>
            <a:endParaRPr lang="en-GB" sz="1200" baseline="30000" dirty="0"/>
          </a:p>
        </p:txBody>
      </p:sp>
    </p:spTree>
    <p:extLst>
      <p:ext uri="{BB962C8B-B14F-4D97-AF65-F5344CB8AC3E}">
        <p14:creationId xmlns:p14="http://schemas.microsoft.com/office/powerpoint/2010/main" val="1228727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OF FINDINGS</a:t>
            </a:r>
            <a:br>
              <a:rPr lang="en-US" dirty="0" smtClean="0"/>
            </a:br>
            <a:r>
              <a:rPr lang="en-GB" sz="1400" dirty="0" smtClean="0">
                <a:solidFill>
                  <a:srgbClr val="63666A">
                    <a:lumMod val="60000"/>
                    <a:lumOff val="40000"/>
                  </a:srgbClr>
                </a:solidFill>
                <a:ea typeface="Arial"/>
                <a:cs typeface="Arial"/>
              </a:rPr>
              <a:t>DEMAND RESPONSE MECHANISMS</a:t>
            </a:r>
            <a:endParaRPr lang="en-US" dirty="0"/>
          </a:p>
        </p:txBody>
      </p:sp>
      <p:pic>
        <p:nvPicPr>
          <p:cNvPr id="3" name="Picture 2"/>
          <p:cNvPicPr>
            <a:picLocks noChangeAspect="1"/>
          </p:cNvPicPr>
          <p:nvPr/>
        </p:nvPicPr>
        <p:blipFill>
          <a:blip r:embed="rId3"/>
          <a:stretch>
            <a:fillRect/>
          </a:stretch>
        </p:blipFill>
        <p:spPr>
          <a:xfrm>
            <a:off x="1021976" y="1225644"/>
            <a:ext cx="6881550" cy="1735063"/>
          </a:xfrm>
          <a:prstGeom prst="rect">
            <a:avLst/>
          </a:prstGeom>
        </p:spPr>
      </p:pic>
      <p:pic>
        <p:nvPicPr>
          <p:cNvPr id="5" name="Picture 4"/>
          <p:cNvPicPr>
            <a:picLocks noChangeAspect="1"/>
          </p:cNvPicPr>
          <p:nvPr/>
        </p:nvPicPr>
        <p:blipFill>
          <a:blip r:embed="rId4"/>
          <a:stretch>
            <a:fillRect/>
          </a:stretch>
        </p:blipFill>
        <p:spPr>
          <a:xfrm>
            <a:off x="1021976" y="2960707"/>
            <a:ext cx="6881550" cy="1860062"/>
          </a:xfrm>
          <a:prstGeom prst="rect">
            <a:avLst/>
          </a:prstGeom>
        </p:spPr>
      </p:pic>
    </p:spTree>
    <p:extLst>
      <p:ext uri="{BB962C8B-B14F-4D97-AF65-F5344CB8AC3E}">
        <p14:creationId xmlns:p14="http://schemas.microsoft.com/office/powerpoint/2010/main" val="18373841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OF FINDINGS</a:t>
            </a:r>
            <a:br>
              <a:rPr lang="en-US" dirty="0" smtClean="0"/>
            </a:br>
            <a:r>
              <a:rPr lang="en-GB" sz="1400" dirty="0" smtClean="0">
                <a:solidFill>
                  <a:srgbClr val="63666A">
                    <a:lumMod val="60000"/>
                    <a:lumOff val="40000"/>
                  </a:srgbClr>
                </a:solidFill>
                <a:ea typeface="Arial"/>
                <a:cs typeface="Arial"/>
              </a:rPr>
              <a:t>FREQUENCY RESPONSE SERVICES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478284062"/>
              </p:ext>
            </p:extLst>
          </p:nvPr>
        </p:nvGraphicFramePr>
        <p:xfrm>
          <a:off x="243841" y="1023332"/>
          <a:ext cx="8696961" cy="3708398"/>
        </p:xfrm>
        <a:graphic>
          <a:graphicData uri="http://schemas.openxmlformats.org/drawingml/2006/table">
            <a:tbl>
              <a:tblPr firstRow="1" bandRow="1">
                <a:tableStyleId>{93296810-A885-4BE3-A3E7-6D5BEEA58F35}</a:tableStyleId>
              </a:tblPr>
              <a:tblGrid>
                <a:gridCol w="1664847"/>
                <a:gridCol w="1009173"/>
                <a:gridCol w="873303"/>
                <a:gridCol w="1253447"/>
                <a:gridCol w="1202077"/>
                <a:gridCol w="965770"/>
                <a:gridCol w="1728344"/>
              </a:tblGrid>
              <a:tr h="388293">
                <a:tc>
                  <a:txBody>
                    <a:bodyPr/>
                    <a:lstStyle/>
                    <a:p>
                      <a:pPr algn="ctr"/>
                      <a:r>
                        <a:rPr lang="en-US" dirty="0" smtClean="0"/>
                        <a:t>Technology</a:t>
                      </a:r>
                      <a:endParaRPr lang="en-US" dirty="0"/>
                    </a:p>
                  </a:txBody>
                  <a:tcPr anchor="ctr"/>
                </a:tc>
                <a:tc>
                  <a:txBody>
                    <a:bodyPr/>
                    <a:lstStyle/>
                    <a:p>
                      <a:pPr algn="ctr"/>
                      <a:r>
                        <a:rPr lang="en-US" dirty="0" smtClean="0"/>
                        <a:t>Minimum</a:t>
                      </a:r>
                      <a:r>
                        <a:rPr lang="en-US" baseline="0" dirty="0" smtClean="0"/>
                        <a:t> size*</a:t>
                      </a:r>
                      <a:endParaRPr lang="en-US" dirty="0"/>
                    </a:p>
                  </a:txBody>
                  <a:tcPr anchor="ctr"/>
                </a:tc>
                <a:tc>
                  <a:txBody>
                    <a:bodyPr/>
                    <a:lstStyle/>
                    <a:p>
                      <a:pPr algn="ctr"/>
                      <a:r>
                        <a:rPr lang="en-US" dirty="0" smtClean="0"/>
                        <a:t>Notice Period</a:t>
                      </a:r>
                      <a:endParaRPr lang="en-US" dirty="0"/>
                    </a:p>
                  </a:txBody>
                  <a:tcPr anchor="ctr"/>
                </a:tc>
                <a:tc>
                  <a:txBody>
                    <a:bodyPr/>
                    <a:lstStyle/>
                    <a:p>
                      <a:pPr algn="ctr"/>
                      <a:r>
                        <a:rPr lang="en-US" dirty="0" smtClean="0"/>
                        <a:t>Duration</a:t>
                      </a:r>
                      <a:endParaRPr lang="en-US" dirty="0"/>
                    </a:p>
                  </a:txBody>
                  <a:tcPr anchor="ctr"/>
                </a:tc>
                <a:tc>
                  <a:txBody>
                    <a:bodyPr/>
                    <a:lstStyle/>
                    <a:p>
                      <a:pPr algn="ctr"/>
                      <a:r>
                        <a:rPr lang="en-US" dirty="0" smtClean="0"/>
                        <a:t>Regularity**</a:t>
                      </a:r>
                    </a:p>
                  </a:txBody>
                  <a:tcPr anchor="ctr"/>
                </a:tc>
                <a:tc>
                  <a:txBody>
                    <a:bodyPr/>
                    <a:lstStyle/>
                    <a:p>
                      <a:pPr algn="ctr"/>
                      <a:r>
                        <a:rPr lang="en-US" dirty="0" smtClean="0"/>
                        <a:t>Value***</a:t>
                      </a:r>
                      <a:endParaRPr lang="en-US" dirty="0"/>
                    </a:p>
                  </a:txBody>
                  <a:tcPr anchor="ctr"/>
                </a:tc>
                <a:tc>
                  <a:txBody>
                    <a:bodyPr/>
                    <a:lstStyle/>
                    <a:p>
                      <a:pPr algn="ctr"/>
                      <a:r>
                        <a:rPr lang="en-US" dirty="0" smtClean="0"/>
                        <a:t>Contract</a:t>
                      </a:r>
                      <a:endParaRPr lang="en-US" dirty="0"/>
                    </a:p>
                  </a:txBody>
                  <a:tcPr anchor="ctr"/>
                </a:tc>
              </a:tr>
              <a:tr h="579118">
                <a:tc>
                  <a:txBody>
                    <a:bodyPr/>
                    <a:lstStyle/>
                    <a:p>
                      <a:pPr algn="ctr"/>
                      <a:r>
                        <a:rPr lang="en-US" sz="1000" dirty="0" smtClean="0"/>
                        <a:t>Static Firm Frequency Response (FFR)</a:t>
                      </a:r>
                      <a:endParaRPr lang="en-US" sz="1000" dirty="0"/>
                    </a:p>
                  </a:txBody>
                  <a:tcPr anchor="ctr"/>
                </a:tc>
                <a:tc>
                  <a:txBody>
                    <a:bodyPr/>
                    <a:lstStyle/>
                    <a:p>
                      <a:pPr algn="ctr"/>
                      <a:r>
                        <a:rPr lang="en-US" sz="1050" dirty="0" smtClean="0"/>
                        <a:t>10MW</a:t>
                      </a:r>
                      <a:endParaRPr lang="en-US" sz="1050" dirty="0"/>
                    </a:p>
                  </a:txBody>
                  <a:tcPr anchor="ctr"/>
                </a:tc>
                <a:tc>
                  <a:txBody>
                    <a:bodyPr/>
                    <a:lstStyle/>
                    <a:p>
                      <a:pPr algn="ctr"/>
                      <a:r>
                        <a:rPr lang="en-US" sz="1050" dirty="0" smtClean="0"/>
                        <a:t>30 sec</a:t>
                      </a:r>
                      <a:endParaRPr lang="en-US" sz="1050" dirty="0"/>
                    </a:p>
                  </a:txBody>
                  <a:tcPr anchor="ctr"/>
                </a:tc>
                <a:tc>
                  <a:txBody>
                    <a:bodyPr/>
                    <a:lstStyle/>
                    <a:p>
                      <a:pPr algn="ctr"/>
                      <a:r>
                        <a:rPr lang="en-US" sz="1050" dirty="0" smtClean="0"/>
                        <a:t>Max 30 min Typically 5 min</a:t>
                      </a:r>
                      <a:endParaRPr lang="en-US" sz="1050" b="1" dirty="0"/>
                    </a:p>
                  </a:txBody>
                  <a:tcPr anchor="ctr"/>
                </a:tc>
                <a:tc>
                  <a:txBody>
                    <a:bodyPr/>
                    <a:lstStyle/>
                    <a:p>
                      <a:pPr algn="ctr"/>
                      <a:r>
                        <a:rPr lang="mr-IN" sz="1050" dirty="0" smtClean="0"/>
                        <a:t>10–30</a:t>
                      </a:r>
                      <a:endParaRPr lang="en-US" sz="1050" b="1" dirty="0"/>
                    </a:p>
                  </a:txBody>
                  <a:tcPr anchor="ctr"/>
                </a:tc>
                <a:tc>
                  <a:txBody>
                    <a:bodyPr/>
                    <a:lstStyle/>
                    <a:p>
                      <a:pPr algn="ctr"/>
                      <a:r>
                        <a:rPr lang="en-US" sz="1050" b="0" dirty="0" smtClean="0"/>
                        <a:t>££</a:t>
                      </a:r>
                      <a:endParaRPr lang="en-US" sz="1050" b="0" dirty="0"/>
                    </a:p>
                  </a:txBody>
                  <a:tcPr anchor="ctr"/>
                </a:tc>
                <a:tc>
                  <a:txBody>
                    <a:bodyPr/>
                    <a:lstStyle/>
                    <a:p>
                      <a:pPr algn="ctr"/>
                      <a:r>
                        <a:rPr lang="en-US" sz="1050" dirty="0" smtClean="0"/>
                        <a:t>Monthly electronic tender</a:t>
                      </a:r>
                      <a:endParaRPr lang="en-US" sz="1050" b="1" dirty="0"/>
                    </a:p>
                  </a:txBody>
                  <a:tcPr anchor="ctr"/>
                </a:tc>
              </a:tr>
              <a:tr h="589280">
                <a:tc>
                  <a:txBody>
                    <a:bodyPr/>
                    <a:lstStyle/>
                    <a:p>
                      <a:pPr algn="ctr"/>
                      <a:r>
                        <a:rPr lang="en-US" sz="1000" dirty="0" smtClean="0"/>
                        <a:t>Dynamic FFR</a:t>
                      </a:r>
                      <a:endParaRPr lang="en-US" sz="1000" dirty="0"/>
                    </a:p>
                  </a:txBody>
                  <a:tcPr anchor="ctr"/>
                </a:tc>
                <a:tc>
                  <a:txBody>
                    <a:bodyPr/>
                    <a:lstStyle/>
                    <a:p>
                      <a:pPr algn="ctr"/>
                      <a:r>
                        <a:rPr lang="en-US" sz="1050" dirty="0" smtClean="0"/>
                        <a:t>10MW</a:t>
                      </a:r>
                      <a:endParaRPr lang="en-US" sz="1050" dirty="0"/>
                    </a:p>
                  </a:txBody>
                  <a:tcPr anchor="ctr"/>
                </a:tc>
                <a:tc>
                  <a:txBody>
                    <a:bodyPr/>
                    <a:lstStyle/>
                    <a:p>
                      <a:pPr algn="ctr"/>
                      <a:r>
                        <a:rPr lang="en-US" sz="1050" dirty="0" smtClean="0"/>
                        <a:t>2 sec</a:t>
                      </a:r>
                      <a:endParaRPr lang="en-US" sz="1050" dirty="0"/>
                    </a:p>
                  </a:txBody>
                  <a:tcPr anchor="ctr"/>
                </a:tc>
                <a:tc>
                  <a:txBody>
                    <a:bodyPr/>
                    <a:lstStyle/>
                    <a:p>
                      <a:pPr algn="ctr"/>
                      <a:r>
                        <a:rPr lang="en-US" sz="1050" dirty="0" smtClean="0"/>
                        <a:t>Max 30 min Typically 3-4 min</a:t>
                      </a:r>
                      <a:endParaRPr lang="en-US" sz="1050" b="1" dirty="0"/>
                    </a:p>
                  </a:txBody>
                  <a:tcPr anchor="ctr"/>
                </a:tc>
                <a:tc>
                  <a:txBody>
                    <a:bodyPr/>
                    <a:lstStyle/>
                    <a:p>
                      <a:pPr algn="ctr"/>
                      <a:r>
                        <a:rPr lang="en-GB" sz="1050" dirty="0" smtClean="0"/>
                        <a:t>Daily</a:t>
                      </a:r>
                      <a:endParaRPr lang="en-US" sz="1050" b="1" dirty="0"/>
                    </a:p>
                  </a:txBody>
                  <a:tcPr anchor="ctr"/>
                </a:tc>
                <a:tc>
                  <a:txBody>
                    <a:bodyPr/>
                    <a:lstStyle/>
                    <a:p>
                      <a:pPr algn="ctr"/>
                      <a:r>
                        <a:rPr lang="en-US" sz="1050" b="0" dirty="0" smtClean="0"/>
                        <a:t>£££</a:t>
                      </a:r>
                      <a:endParaRPr lang="en-US" sz="1050" b="0" dirty="0"/>
                    </a:p>
                  </a:txBody>
                  <a:tcPr anchor="ctr"/>
                </a:tc>
                <a:tc>
                  <a:txBody>
                    <a:bodyPr/>
                    <a:lstStyle/>
                    <a:p>
                      <a:pPr algn="ctr"/>
                      <a:r>
                        <a:rPr lang="en-US" sz="1050" dirty="0" smtClean="0"/>
                        <a:t>Monthly electronic tender</a:t>
                      </a:r>
                      <a:endParaRPr lang="en-US" sz="1050" b="1" dirty="0"/>
                    </a:p>
                  </a:txBody>
                  <a:tcPr anchor="ctr"/>
                </a:tc>
              </a:tr>
              <a:tr h="619760">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000" dirty="0" smtClean="0"/>
                        <a:t>FFR Bridging</a:t>
                      </a:r>
                      <a:endParaRPr lang="en-US" sz="1000" dirty="0"/>
                    </a:p>
                  </a:txBody>
                  <a:tcPr anchor="ctr"/>
                </a:tc>
                <a:tc>
                  <a:txBody>
                    <a:bodyPr/>
                    <a:lstStyle/>
                    <a:p>
                      <a:pPr algn="ctr"/>
                      <a:r>
                        <a:rPr lang="en-US" sz="1050" dirty="0" smtClean="0"/>
                        <a:t>&lt;10MW</a:t>
                      </a:r>
                      <a:endParaRPr lang="en-US" sz="1050" dirty="0"/>
                    </a:p>
                  </a:txBody>
                  <a:tcPr anchor="ctr"/>
                </a:tc>
                <a:tc>
                  <a:txBody>
                    <a:bodyPr/>
                    <a:lstStyle/>
                    <a:p>
                      <a:pPr algn="ctr"/>
                      <a:r>
                        <a:rPr lang="en-US" sz="1050" dirty="0" smtClean="0"/>
                        <a:t>30 sec</a:t>
                      </a:r>
                      <a:endParaRPr lang="en-US" sz="1050" dirty="0"/>
                    </a:p>
                  </a:txBody>
                  <a:tcPr anchor="ctr"/>
                </a:tc>
                <a:tc>
                  <a:txBody>
                    <a:bodyPr/>
                    <a:lstStyle/>
                    <a:p>
                      <a:pPr algn="ctr"/>
                      <a:r>
                        <a:rPr lang="en-US" sz="1050" dirty="0" smtClean="0"/>
                        <a:t>30 min</a:t>
                      </a:r>
                      <a:endParaRPr lang="en-US" sz="1050" b="1" dirty="0"/>
                    </a:p>
                  </a:txBody>
                  <a:tcPr anchor="ctr"/>
                </a:tc>
                <a:tc>
                  <a:txBody>
                    <a:bodyPr/>
                    <a:lstStyle/>
                    <a:p>
                      <a:pPr algn="ctr"/>
                      <a:r>
                        <a:rPr lang="mr-IN" sz="1050" dirty="0" smtClean="0"/>
                        <a:t>10–30</a:t>
                      </a:r>
                      <a:endParaRPr lang="en-US" sz="1050" b="1" dirty="0"/>
                    </a:p>
                  </a:txBody>
                  <a:tcPr anchor="ctr"/>
                </a:tc>
                <a:tc>
                  <a:txBody>
                    <a:bodyPr/>
                    <a:lstStyle/>
                    <a:p>
                      <a:pPr algn="ctr"/>
                      <a:r>
                        <a:rPr lang="en-US" sz="1050" b="0" dirty="0" smtClean="0"/>
                        <a:t>££</a:t>
                      </a:r>
                      <a:endParaRPr lang="en-US" sz="1050" b="0" dirty="0"/>
                    </a:p>
                  </a:txBody>
                  <a:tcPr anchor="ctr"/>
                </a:tc>
                <a:tc>
                  <a:txBody>
                    <a:bodyPr/>
                    <a:lstStyle/>
                    <a:p>
                      <a:pPr algn="ctr"/>
                      <a:r>
                        <a:rPr lang="en-US" sz="1050" dirty="0" smtClean="0">
                          <a:solidFill>
                            <a:srgbClr val="FF0000"/>
                          </a:solidFill>
                        </a:rPr>
                        <a:t>Bilateral contract of 12–24 months to transition in to the FFR market (either Static or Dynamic).</a:t>
                      </a:r>
                      <a:endParaRPr lang="en-US" sz="1050" b="1" dirty="0">
                        <a:solidFill>
                          <a:srgbClr val="FF0000"/>
                        </a:solidFill>
                      </a:endParaRPr>
                    </a:p>
                  </a:txBody>
                  <a:tcPr anchor="ctr"/>
                </a:tc>
              </a:tr>
              <a:tr h="558800">
                <a:tc>
                  <a:txBody>
                    <a:bodyPr/>
                    <a:lstStyle/>
                    <a:p>
                      <a:pPr algn="ctr"/>
                      <a:r>
                        <a:rPr lang="en-US" sz="1000" dirty="0" smtClean="0"/>
                        <a:t>Frequency Control by Demand Management (FCDM)</a:t>
                      </a:r>
                      <a:endParaRPr lang="en-US" sz="1000" dirty="0"/>
                    </a:p>
                  </a:txBody>
                  <a:tcPr anchor="ctr"/>
                </a:tc>
                <a:tc>
                  <a:txBody>
                    <a:bodyPr/>
                    <a:lstStyle/>
                    <a:p>
                      <a:pPr algn="ctr"/>
                      <a:r>
                        <a:rPr lang="en-US" sz="1050" dirty="0" smtClean="0"/>
                        <a:t>3 MW</a:t>
                      </a:r>
                      <a:endParaRPr lang="en-US" sz="1050" dirty="0"/>
                    </a:p>
                  </a:txBody>
                  <a:tcPr anchor="ctr"/>
                </a:tc>
                <a:tc>
                  <a:txBody>
                    <a:bodyPr/>
                    <a:lstStyle/>
                    <a:p>
                      <a:pPr algn="ctr"/>
                      <a:r>
                        <a:rPr lang="en-US" sz="1050" dirty="0" smtClean="0"/>
                        <a:t>2 sec</a:t>
                      </a:r>
                      <a:endParaRPr lang="en-US" sz="1050" dirty="0"/>
                    </a:p>
                  </a:txBody>
                  <a:tcPr anchor="ctr"/>
                </a:tc>
                <a:tc>
                  <a:txBody>
                    <a:bodyPr/>
                    <a:lstStyle/>
                    <a:p>
                      <a:pPr algn="ctr"/>
                      <a:r>
                        <a:rPr lang="en-US" sz="1050" dirty="0" smtClean="0"/>
                        <a:t>30 min</a:t>
                      </a:r>
                      <a:endParaRPr lang="en-US" sz="1050" b="1" dirty="0"/>
                    </a:p>
                  </a:txBody>
                  <a:tcPr anchor="ctr"/>
                </a:tc>
                <a:tc>
                  <a:txBody>
                    <a:bodyPr/>
                    <a:lstStyle/>
                    <a:p>
                      <a:pPr algn="ctr"/>
                      <a:r>
                        <a:rPr lang="mr-IN" sz="1050" dirty="0" smtClean="0"/>
                        <a:t>10</a:t>
                      </a:r>
                      <a:endParaRPr lang="en-US" sz="1050" b="1" dirty="0"/>
                    </a:p>
                  </a:txBody>
                  <a:tcPr anchor="ctr"/>
                </a:tc>
                <a:tc>
                  <a:txBody>
                    <a:bodyPr/>
                    <a:lstStyle/>
                    <a:p>
                      <a:pPr algn="ctr"/>
                      <a:r>
                        <a:rPr lang="en-US" sz="1050" b="0" dirty="0" smtClean="0"/>
                        <a:t>££</a:t>
                      </a:r>
                    </a:p>
                  </a:txBody>
                  <a:tcPr anchor="ctr"/>
                </a:tc>
                <a:tc>
                  <a:txBody>
                    <a:bodyPr/>
                    <a:lstStyle/>
                    <a:p>
                      <a:pPr algn="ctr"/>
                      <a:r>
                        <a:rPr lang="en-US" sz="1050" dirty="0" smtClean="0">
                          <a:solidFill>
                            <a:srgbClr val="FF0000"/>
                          </a:solidFill>
                        </a:rPr>
                        <a:t>Bilateral contracts for 1–2 yrs. Week ahead notification of daily load able to shed</a:t>
                      </a:r>
                      <a:endParaRPr lang="en-US" sz="1050" b="1" dirty="0">
                        <a:solidFill>
                          <a:srgbClr val="FF0000"/>
                        </a:solidFill>
                      </a:endParaRPr>
                    </a:p>
                  </a:txBody>
                  <a:tcPr anchor="ctr"/>
                </a:tc>
              </a:tr>
              <a:tr h="558800">
                <a:tc>
                  <a:txBody>
                    <a:bodyPr/>
                    <a:lstStyle/>
                    <a:p>
                      <a:pPr algn="ctr"/>
                      <a:r>
                        <a:rPr lang="en-US" sz="1000" dirty="0" smtClean="0"/>
                        <a:t>Enhanced Response (EFR)</a:t>
                      </a:r>
                      <a:endParaRPr lang="en-US" sz="1000" dirty="0"/>
                    </a:p>
                  </a:txBody>
                  <a:tcPr anchor="ctr"/>
                </a:tc>
                <a:tc>
                  <a:txBody>
                    <a:bodyPr/>
                    <a:lstStyle/>
                    <a:p>
                      <a:pPr algn="ctr"/>
                      <a:r>
                        <a:rPr lang="en-US" sz="1050" dirty="0" smtClean="0"/>
                        <a:t>1-5MW</a:t>
                      </a:r>
                      <a:endParaRPr lang="en-US" sz="1050" dirty="0"/>
                    </a:p>
                  </a:txBody>
                  <a:tcPr anchor="ctr"/>
                </a:tc>
                <a:tc>
                  <a:txBody>
                    <a:bodyPr/>
                    <a:lstStyle/>
                    <a:p>
                      <a:pPr algn="ctr"/>
                      <a:r>
                        <a:rPr lang="en-US" sz="1050" dirty="0" smtClean="0">
                          <a:solidFill>
                            <a:srgbClr val="FF0000"/>
                          </a:solidFill>
                        </a:rPr>
                        <a:t>1 sec dynamic</a:t>
                      </a:r>
                      <a:endParaRPr lang="en-US" sz="1050" dirty="0">
                        <a:solidFill>
                          <a:srgbClr val="FF0000"/>
                        </a:solidFill>
                      </a:endParaRPr>
                    </a:p>
                  </a:txBody>
                  <a:tcPr anchor="ctr"/>
                </a:tc>
                <a:tc>
                  <a:txBody>
                    <a:bodyPr/>
                    <a:lstStyle/>
                    <a:p>
                      <a:pPr algn="ctr"/>
                      <a:r>
                        <a:rPr lang="en-US" sz="1050" dirty="0" smtClean="0"/>
                        <a:t>Max 15 min Typically 3–4 min</a:t>
                      </a:r>
                      <a:endParaRPr lang="en-US" sz="1050" b="1" dirty="0"/>
                    </a:p>
                  </a:txBody>
                  <a:tcPr anchor="ctr"/>
                </a:tc>
                <a:tc>
                  <a:txBody>
                    <a:bodyPr/>
                    <a:lstStyle/>
                    <a:p>
                      <a:pPr algn="ctr"/>
                      <a:endParaRPr lang="en-US" sz="1050" b="1" dirty="0"/>
                    </a:p>
                  </a:txBody>
                  <a:tcPr anchor="ctr"/>
                </a:tc>
                <a:tc>
                  <a:txBody>
                    <a:bodyPr/>
                    <a:lstStyle/>
                    <a:p>
                      <a:pPr algn="ctr"/>
                      <a:r>
                        <a:rPr lang="en-US" sz="1050" b="0" dirty="0" smtClean="0"/>
                        <a:t>£££</a:t>
                      </a:r>
                      <a:endParaRPr lang="en-US" sz="1050" b="0" dirty="0"/>
                    </a:p>
                  </a:txBody>
                  <a:tcPr anchor="ctr"/>
                </a:tc>
                <a:tc>
                  <a:txBody>
                    <a:bodyPr/>
                    <a:lstStyle/>
                    <a:p>
                      <a:pPr algn="ctr"/>
                      <a:r>
                        <a:rPr lang="en-US" sz="1050" dirty="0" smtClean="0"/>
                        <a:t>New product – trial tender</a:t>
                      </a:r>
                      <a:endParaRPr lang="en-US" sz="1050" b="1" dirty="0"/>
                    </a:p>
                  </a:txBody>
                  <a:tcPr anchor="ctr"/>
                </a:tc>
              </a:tr>
            </a:tbl>
          </a:graphicData>
        </a:graphic>
      </p:graphicFrame>
    </p:spTree>
    <p:extLst>
      <p:ext uri="{BB962C8B-B14F-4D97-AF65-F5344CB8AC3E}">
        <p14:creationId xmlns:p14="http://schemas.microsoft.com/office/powerpoint/2010/main" val="1383731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OF FINDINGS</a:t>
            </a:r>
            <a:br>
              <a:rPr lang="en-US" dirty="0" smtClean="0"/>
            </a:br>
            <a:r>
              <a:rPr lang="en-GB" sz="1400" dirty="0" smtClean="0">
                <a:solidFill>
                  <a:srgbClr val="63666A">
                    <a:lumMod val="60000"/>
                    <a:lumOff val="40000"/>
                  </a:srgbClr>
                </a:solidFill>
                <a:ea typeface="Arial"/>
                <a:cs typeface="Arial"/>
              </a:rPr>
              <a:t>RESERVE SERVICES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743917346"/>
              </p:ext>
            </p:extLst>
          </p:nvPr>
        </p:nvGraphicFramePr>
        <p:xfrm>
          <a:off x="243841" y="1023332"/>
          <a:ext cx="8696961" cy="3149598"/>
        </p:xfrm>
        <a:graphic>
          <a:graphicData uri="http://schemas.openxmlformats.org/drawingml/2006/table">
            <a:tbl>
              <a:tblPr firstRow="1" bandRow="1">
                <a:tableStyleId>{93296810-A885-4BE3-A3E7-6D5BEEA58F35}</a:tableStyleId>
              </a:tblPr>
              <a:tblGrid>
                <a:gridCol w="1664847"/>
                <a:gridCol w="1009173"/>
                <a:gridCol w="873303"/>
                <a:gridCol w="1253447"/>
                <a:gridCol w="1202077"/>
                <a:gridCol w="965770"/>
                <a:gridCol w="1728344"/>
              </a:tblGrid>
              <a:tr h="388293">
                <a:tc>
                  <a:txBody>
                    <a:bodyPr/>
                    <a:lstStyle/>
                    <a:p>
                      <a:pPr algn="ctr"/>
                      <a:r>
                        <a:rPr lang="en-US" dirty="0" smtClean="0"/>
                        <a:t>Technology</a:t>
                      </a:r>
                      <a:endParaRPr lang="en-US" dirty="0"/>
                    </a:p>
                  </a:txBody>
                  <a:tcPr anchor="ctr"/>
                </a:tc>
                <a:tc>
                  <a:txBody>
                    <a:bodyPr/>
                    <a:lstStyle/>
                    <a:p>
                      <a:pPr algn="ctr"/>
                      <a:r>
                        <a:rPr lang="en-US" dirty="0" smtClean="0"/>
                        <a:t>Minimum</a:t>
                      </a:r>
                      <a:r>
                        <a:rPr lang="en-US" baseline="0" dirty="0" smtClean="0"/>
                        <a:t> size</a:t>
                      </a:r>
                      <a:endParaRPr lang="en-US" dirty="0"/>
                    </a:p>
                  </a:txBody>
                  <a:tcPr anchor="ctr"/>
                </a:tc>
                <a:tc>
                  <a:txBody>
                    <a:bodyPr/>
                    <a:lstStyle/>
                    <a:p>
                      <a:pPr algn="ctr"/>
                      <a:r>
                        <a:rPr lang="en-US" dirty="0" smtClean="0"/>
                        <a:t>Notice Period</a:t>
                      </a:r>
                      <a:endParaRPr lang="en-US" dirty="0"/>
                    </a:p>
                  </a:txBody>
                  <a:tcPr anchor="ctr"/>
                </a:tc>
                <a:tc>
                  <a:txBody>
                    <a:bodyPr/>
                    <a:lstStyle/>
                    <a:p>
                      <a:pPr algn="ctr"/>
                      <a:r>
                        <a:rPr lang="en-US" dirty="0" smtClean="0"/>
                        <a:t>Duration</a:t>
                      </a:r>
                      <a:endParaRPr lang="en-US" dirty="0"/>
                    </a:p>
                  </a:txBody>
                  <a:tcPr anchor="ctr"/>
                </a:tc>
                <a:tc>
                  <a:txBody>
                    <a:bodyPr/>
                    <a:lstStyle/>
                    <a:p>
                      <a:pPr algn="ctr"/>
                      <a:r>
                        <a:rPr lang="en-US" dirty="0" smtClean="0"/>
                        <a:t>Regularity</a:t>
                      </a:r>
                    </a:p>
                  </a:txBody>
                  <a:tcPr anchor="ctr"/>
                </a:tc>
                <a:tc>
                  <a:txBody>
                    <a:bodyPr/>
                    <a:lstStyle/>
                    <a:p>
                      <a:pPr algn="ctr"/>
                      <a:r>
                        <a:rPr lang="en-US" dirty="0" smtClean="0"/>
                        <a:t>Value</a:t>
                      </a:r>
                      <a:endParaRPr lang="en-US" dirty="0"/>
                    </a:p>
                  </a:txBody>
                  <a:tcPr anchor="ctr"/>
                </a:tc>
                <a:tc>
                  <a:txBody>
                    <a:bodyPr/>
                    <a:lstStyle/>
                    <a:p>
                      <a:pPr algn="ctr"/>
                      <a:r>
                        <a:rPr lang="en-US" dirty="0" smtClean="0"/>
                        <a:t>Contract</a:t>
                      </a:r>
                      <a:endParaRPr lang="en-US" dirty="0"/>
                    </a:p>
                  </a:txBody>
                  <a:tcPr anchor="ctr"/>
                </a:tc>
              </a:tr>
              <a:tr h="579118">
                <a:tc>
                  <a:txBody>
                    <a:bodyPr/>
                    <a:lstStyle/>
                    <a:p>
                      <a:pPr algn="ctr"/>
                      <a:r>
                        <a:rPr lang="en-US" sz="1000" dirty="0" smtClean="0"/>
                        <a:t>Short Term Operating Reserve (STOR)</a:t>
                      </a:r>
                      <a:endParaRPr lang="en-US" sz="1000" dirty="0"/>
                    </a:p>
                  </a:txBody>
                  <a:tcPr anchor="ctr"/>
                </a:tc>
                <a:tc>
                  <a:txBody>
                    <a:bodyPr/>
                    <a:lstStyle/>
                    <a:p>
                      <a:pPr algn="ctr"/>
                      <a:r>
                        <a:rPr lang="en-US" sz="1050" dirty="0" smtClean="0"/>
                        <a:t>3MW</a:t>
                      </a:r>
                      <a:endParaRPr lang="en-US" sz="1050" dirty="0"/>
                    </a:p>
                  </a:txBody>
                  <a:tcPr anchor="ctr"/>
                </a:tc>
                <a:tc>
                  <a:txBody>
                    <a:bodyPr/>
                    <a:lstStyle/>
                    <a:p>
                      <a:pPr algn="ctr"/>
                      <a:r>
                        <a:rPr lang="en-US" sz="1050" dirty="0" smtClean="0"/>
                        <a:t>20 min</a:t>
                      </a:r>
                      <a:endParaRPr lang="en-US" sz="1050" dirty="0"/>
                    </a:p>
                  </a:txBody>
                  <a:tcPr anchor="ctr"/>
                </a:tc>
                <a:tc>
                  <a:txBody>
                    <a:bodyPr/>
                    <a:lstStyle/>
                    <a:p>
                      <a:pPr algn="ctr"/>
                      <a:r>
                        <a:rPr lang="en-US" sz="1050" dirty="0" smtClean="0">
                          <a:solidFill>
                            <a:srgbClr val="FF0000"/>
                          </a:solidFill>
                        </a:rPr>
                        <a:t>2–4 </a:t>
                      </a:r>
                      <a:r>
                        <a:rPr lang="en-US" sz="1050" dirty="0" err="1" smtClean="0">
                          <a:solidFill>
                            <a:srgbClr val="FF0000"/>
                          </a:solidFill>
                        </a:rPr>
                        <a:t>hrs</a:t>
                      </a:r>
                      <a:r>
                        <a:rPr lang="en-US" sz="1050" dirty="0" smtClean="0">
                          <a:solidFill>
                            <a:srgbClr val="FF0000"/>
                          </a:solidFill>
                        </a:rPr>
                        <a:t> Typically </a:t>
                      </a:r>
                      <a:endParaRPr lang="en-US" sz="1050" b="1" dirty="0">
                        <a:solidFill>
                          <a:srgbClr val="FF0000"/>
                        </a:solidFill>
                      </a:endParaRPr>
                    </a:p>
                  </a:txBody>
                  <a:tcPr anchor="ctr"/>
                </a:tc>
                <a:tc>
                  <a:txBody>
                    <a:bodyPr/>
                    <a:lstStyle/>
                    <a:p>
                      <a:pPr algn="ctr"/>
                      <a:r>
                        <a:rPr lang="en-US" sz="1050" dirty="0" smtClean="0"/>
                        <a:t>Able to deliver 3x per week</a:t>
                      </a:r>
                      <a:endParaRPr lang="en-US" sz="1050" b="1" dirty="0"/>
                    </a:p>
                  </a:txBody>
                  <a:tcPr anchor="ctr"/>
                </a:tc>
                <a:tc>
                  <a:txBody>
                    <a:bodyPr/>
                    <a:lstStyle/>
                    <a:p>
                      <a:pPr algn="ctr"/>
                      <a:r>
                        <a:rPr lang="en-US" sz="1050" b="0" dirty="0" smtClean="0"/>
                        <a:t>£</a:t>
                      </a:r>
                      <a:endParaRPr lang="en-US" sz="1050" b="0" dirty="0"/>
                    </a:p>
                  </a:txBody>
                  <a:tcPr anchor="ctr"/>
                </a:tc>
                <a:tc>
                  <a:txBody>
                    <a:bodyPr/>
                    <a:lstStyle/>
                    <a:p>
                      <a:pPr algn="ctr"/>
                      <a:r>
                        <a:rPr lang="en-US" sz="1050" dirty="0" smtClean="0"/>
                        <a:t>3 tenders p.a. ‘Committed’ or ‘Flexible’ service</a:t>
                      </a:r>
                      <a:endParaRPr lang="en-US" sz="1050" b="1" dirty="0"/>
                    </a:p>
                  </a:txBody>
                  <a:tcPr anchor="ctr"/>
                </a:tc>
              </a:tr>
              <a:tr h="589280">
                <a:tc>
                  <a:txBody>
                    <a:bodyPr/>
                    <a:lstStyle/>
                    <a:p>
                      <a:pPr algn="ctr"/>
                      <a:r>
                        <a:rPr lang="en-US" sz="1000" dirty="0" smtClean="0"/>
                        <a:t>STOR Runway</a:t>
                      </a:r>
                      <a:endParaRPr lang="en-US" sz="1000" dirty="0"/>
                    </a:p>
                  </a:txBody>
                  <a:tcPr anchor="ctr"/>
                </a:tc>
                <a:tc>
                  <a:txBody>
                    <a:bodyPr/>
                    <a:lstStyle/>
                    <a:p>
                      <a:pPr algn="ctr"/>
                      <a:r>
                        <a:rPr lang="en-US" sz="1050" dirty="0" smtClean="0"/>
                        <a:t>&lt;3MW</a:t>
                      </a:r>
                      <a:endParaRPr lang="en-US" sz="1050" dirty="0"/>
                    </a:p>
                  </a:txBody>
                  <a:tcPr anchor="ctr"/>
                </a:tc>
                <a:tc>
                  <a:txBody>
                    <a:bodyPr/>
                    <a:lstStyle/>
                    <a:p>
                      <a:pPr algn="ctr"/>
                      <a:r>
                        <a:rPr lang="en-US" sz="1050" dirty="0" smtClean="0"/>
                        <a:t>20 min</a:t>
                      </a:r>
                      <a:endParaRPr lang="en-US" sz="1050" dirty="0"/>
                    </a:p>
                  </a:txBody>
                  <a:tcPr anchor="ctr"/>
                </a:tc>
                <a:tc>
                  <a:txBody>
                    <a:bodyPr/>
                    <a:lstStyle/>
                    <a:p>
                      <a:pPr algn="ctr"/>
                      <a:r>
                        <a:rPr lang="en-US" sz="1050" dirty="0" smtClean="0">
                          <a:solidFill>
                            <a:srgbClr val="FF0000"/>
                          </a:solidFill>
                        </a:rPr>
                        <a:t>2–4 </a:t>
                      </a:r>
                      <a:r>
                        <a:rPr lang="en-US" sz="1050" dirty="0" err="1" smtClean="0">
                          <a:solidFill>
                            <a:srgbClr val="FF0000"/>
                          </a:solidFill>
                        </a:rPr>
                        <a:t>hrs</a:t>
                      </a:r>
                      <a:r>
                        <a:rPr lang="en-US" sz="1050" dirty="0" smtClean="0">
                          <a:solidFill>
                            <a:srgbClr val="FF0000"/>
                          </a:solidFill>
                        </a:rPr>
                        <a:t> Typically </a:t>
                      </a:r>
                      <a:endParaRPr lang="en-US" sz="1050" b="1" dirty="0">
                        <a:solidFill>
                          <a:srgbClr val="FF0000"/>
                        </a:solidFill>
                      </a:endParaRPr>
                    </a:p>
                  </a:txBody>
                  <a:tcPr anchor="ctr"/>
                </a:tc>
                <a:tc>
                  <a:txBody>
                    <a:bodyPr/>
                    <a:lstStyle/>
                    <a:p>
                      <a:pPr algn="ctr"/>
                      <a:r>
                        <a:rPr lang="en-US" sz="1050" dirty="0" smtClean="0"/>
                        <a:t>Able to deliver 3x per week</a:t>
                      </a:r>
                      <a:endParaRPr lang="en-US" sz="1050" b="1" dirty="0"/>
                    </a:p>
                  </a:txBody>
                  <a:tcPr anchor="ctr"/>
                </a:tc>
                <a:tc>
                  <a:txBody>
                    <a:bodyPr/>
                    <a:lstStyle/>
                    <a:p>
                      <a:pPr algn="ctr"/>
                      <a:r>
                        <a:rPr lang="en-US" sz="1050" b="0" dirty="0" smtClean="0"/>
                        <a:t>£</a:t>
                      </a:r>
                      <a:endParaRPr lang="en-US" sz="1050" b="0" dirty="0"/>
                    </a:p>
                  </a:txBody>
                  <a:tcPr anchor="ctr"/>
                </a:tc>
                <a:tc>
                  <a:txBody>
                    <a:bodyPr/>
                    <a:lstStyle/>
                    <a:p>
                      <a:pPr algn="ctr"/>
                      <a:r>
                        <a:rPr lang="en-US" sz="1050" dirty="0" smtClean="0"/>
                        <a:t>Bilateral contract</a:t>
                      </a:r>
                      <a:endParaRPr lang="en-US" sz="1050" b="1" dirty="0"/>
                    </a:p>
                  </a:txBody>
                  <a:tcPr anchor="ctr"/>
                </a:tc>
              </a:tr>
              <a:tr h="619760">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000" dirty="0" smtClean="0"/>
                        <a:t>Fast Reserve</a:t>
                      </a:r>
                      <a:endParaRPr lang="en-US" sz="1000" dirty="0"/>
                    </a:p>
                  </a:txBody>
                  <a:tcPr anchor="ctr"/>
                </a:tc>
                <a:tc>
                  <a:txBody>
                    <a:bodyPr/>
                    <a:lstStyle/>
                    <a:p>
                      <a:pPr algn="ctr"/>
                      <a:r>
                        <a:rPr lang="en-US" sz="1050" dirty="0" smtClean="0">
                          <a:solidFill>
                            <a:srgbClr val="FF0000"/>
                          </a:solidFill>
                        </a:rPr>
                        <a:t>50MW</a:t>
                      </a:r>
                      <a:endParaRPr lang="en-US" sz="1050" dirty="0">
                        <a:solidFill>
                          <a:srgbClr val="FF0000"/>
                        </a:solidFill>
                      </a:endParaRPr>
                    </a:p>
                  </a:txBody>
                  <a:tcPr anchor="ctr"/>
                </a:tc>
                <a:tc>
                  <a:txBody>
                    <a:bodyPr/>
                    <a:lstStyle/>
                    <a:p>
                      <a:pPr algn="ctr"/>
                      <a:r>
                        <a:rPr lang="en-US" sz="1050" dirty="0" smtClean="0">
                          <a:solidFill>
                            <a:srgbClr val="FF0000"/>
                          </a:solidFill>
                        </a:rPr>
                        <a:t>2 min, reaching 50 MW in 4 min</a:t>
                      </a:r>
                      <a:endParaRPr lang="en-US" sz="1050" dirty="0">
                        <a:solidFill>
                          <a:srgbClr val="FF0000"/>
                        </a:solidFill>
                      </a:endParaRPr>
                    </a:p>
                  </a:txBody>
                  <a:tcPr anchor="ctr"/>
                </a:tc>
                <a:tc>
                  <a:txBody>
                    <a:bodyPr/>
                    <a:lstStyle/>
                    <a:p>
                      <a:pPr algn="ctr"/>
                      <a:r>
                        <a:rPr lang="en-US" sz="1050" dirty="0" smtClean="0"/>
                        <a:t>15 min</a:t>
                      </a:r>
                      <a:endParaRPr lang="en-US" sz="1050" b="1" dirty="0"/>
                    </a:p>
                  </a:txBody>
                  <a:tcPr anchor="ctr"/>
                </a:tc>
                <a:tc>
                  <a:txBody>
                    <a:bodyPr/>
                    <a:lstStyle/>
                    <a:p>
                      <a:pPr algn="ctr"/>
                      <a:endParaRPr lang="en-US" sz="1050" b="1" dirty="0"/>
                    </a:p>
                  </a:txBody>
                  <a:tcPr anchor="ctr"/>
                </a:tc>
                <a:tc>
                  <a:txBody>
                    <a:bodyPr/>
                    <a:lstStyle/>
                    <a:p>
                      <a:pPr algn="ctr"/>
                      <a:r>
                        <a:rPr lang="en-US" sz="1050" b="0" dirty="0" smtClean="0"/>
                        <a:t>£</a:t>
                      </a:r>
                      <a:endParaRPr lang="en-US" sz="1050" b="0" dirty="0"/>
                    </a:p>
                  </a:txBody>
                  <a:tcPr anchor="ctr"/>
                </a:tc>
                <a:tc>
                  <a:txBody>
                    <a:bodyPr/>
                    <a:lstStyle/>
                    <a:p>
                      <a:pPr algn="ctr"/>
                      <a:r>
                        <a:rPr lang="en-US" sz="1050" dirty="0" smtClean="0"/>
                        <a:t>Monthly tender</a:t>
                      </a:r>
                      <a:endParaRPr lang="en-US" sz="1050" b="1" dirty="0">
                        <a:solidFill>
                          <a:srgbClr val="FF0000"/>
                        </a:solidFill>
                      </a:endParaRPr>
                    </a:p>
                  </a:txBody>
                  <a:tcPr anchor="ctr"/>
                </a:tc>
              </a:tr>
              <a:tr h="558800">
                <a:tc>
                  <a:txBody>
                    <a:bodyPr/>
                    <a:lstStyle/>
                    <a:p>
                      <a:pPr algn="ctr"/>
                      <a:r>
                        <a:rPr lang="en-US" sz="1000" dirty="0" smtClean="0"/>
                        <a:t>Demand Turn Up</a:t>
                      </a:r>
                      <a:endParaRPr lang="en-US" sz="1000" dirty="0"/>
                    </a:p>
                  </a:txBody>
                  <a:tcPr anchor="ctr"/>
                </a:tc>
                <a:tc>
                  <a:txBody>
                    <a:bodyPr/>
                    <a:lstStyle/>
                    <a:p>
                      <a:pPr algn="ctr"/>
                      <a:r>
                        <a:rPr lang="en-US" sz="1050" dirty="0" smtClean="0"/>
                        <a:t>1MW</a:t>
                      </a:r>
                      <a:endParaRPr lang="en-US" sz="1050" dirty="0"/>
                    </a:p>
                  </a:txBody>
                  <a:tcPr anchor="ctr"/>
                </a:tc>
                <a:tc>
                  <a:txBody>
                    <a:bodyPr/>
                    <a:lstStyle/>
                    <a:p>
                      <a:pPr algn="ctr"/>
                      <a:r>
                        <a:rPr lang="en-US" sz="1050" dirty="0" smtClean="0"/>
                        <a:t>10 min, sometimes requested day-ahead</a:t>
                      </a:r>
                      <a:endParaRPr lang="en-US" sz="1050" dirty="0"/>
                    </a:p>
                  </a:txBody>
                  <a:tcPr anchor="ctr"/>
                </a:tc>
                <a:tc>
                  <a:txBody>
                    <a:bodyPr/>
                    <a:lstStyle/>
                    <a:p>
                      <a:pPr algn="ctr"/>
                      <a:r>
                        <a:rPr lang="en-US" sz="1050" dirty="0" smtClean="0"/>
                        <a:t>Min 30 min</a:t>
                      </a:r>
                      <a:endParaRPr lang="en-US" sz="1050" b="1" dirty="0"/>
                    </a:p>
                  </a:txBody>
                  <a:tcPr anchor="ctr"/>
                </a:tc>
                <a:tc>
                  <a:txBody>
                    <a:bodyPr/>
                    <a:lstStyle/>
                    <a:p>
                      <a:pPr algn="ctr"/>
                      <a:endParaRPr lang="en-US" sz="1050" b="1" dirty="0"/>
                    </a:p>
                  </a:txBody>
                  <a:tcPr anchor="ctr"/>
                </a:tc>
                <a:tc>
                  <a:txBody>
                    <a:bodyPr/>
                    <a:lstStyle/>
                    <a:p>
                      <a:pPr algn="ctr"/>
                      <a:r>
                        <a:rPr lang="en-US" sz="1050" b="0" dirty="0" smtClean="0"/>
                        <a:t>£</a:t>
                      </a:r>
                    </a:p>
                  </a:txBody>
                  <a:tcPr anchor="ctr"/>
                </a:tc>
                <a:tc>
                  <a:txBody>
                    <a:bodyPr/>
                    <a:lstStyle/>
                    <a:p>
                      <a:pPr algn="ctr"/>
                      <a:r>
                        <a:rPr lang="en-US" sz="1050" dirty="0" smtClean="0"/>
                        <a:t>New product – trial tender</a:t>
                      </a:r>
                      <a:endParaRPr lang="en-US" sz="1050" b="1" dirty="0">
                        <a:solidFill>
                          <a:srgbClr val="FF0000"/>
                        </a:solidFill>
                      </a:endParaRPr>
                    </a:p>
                  </a:txBody>
                  <a:tcPr anchor="ctr"/>
                </a:tc>
              </a:tr>
            </a:tbl>
          </a:graphicData>
        </a:graphic>
      </p:graphicFrame>
    </p:spTree>
    <p:extLst>
      <p:ext uri="{BB962C8B-B14F-4D97-AF65-F5344CB8AC3E}">
        <p14:creationId xmlns:p14="http://schemas.microsoft.com/office/powerpoint/2010/main" val="1008057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JLR">
  <a:themeElements>
    <a:clrScheme name="JLR">
      <a:dk1>
        <a:srgbClr val="131313"/>
      </a:dk1>
      <a:lt1>
        <a:srgbClr val="FFFFFF"/>
      </a:lt1>
      <a:dk2>
        <a:srgbClr val="8C8C8C"/>
      </a:dk2>
      <a:lt2>
        <a:srgbClr val="E8E8E8"/>
      </a:lt2>
      <a:accent1>
        <a:srgbClr val="573535"/>
      </a:accent1>
      <a:accent2>
        <a:srgbClr val="A47245"/>
      </a:accent2>
      <a:accent3>
        <a:srgbClr val="BBA56E"/>
      </a:accent3>
      <a:accent4>
        <a:srgbClr val="333348"/>
      </a:accent4>
      <a:accent5>
        <a:srgbClr val="4E5F7A"/>
      </a:accent5>
      <a:accent6>
        <a:srgbClr val="91A19F"/>
      </a:accent6>
      <a:hlink>
        <a:srgbClr val="131313"/>
      </a:hlink>
      <a:folHlink>
        <a:srgbClr val="52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JLR_Template_2016_Final (1).pptx" id="{BC02CF6A-3190-43B9-8812-7CCF29952BE1}" vid="{65B7F4DB-FA32-4E17-898B-52B529EFFB25}"/>
    </a:ext>
  </a:extLst>
</a:theme>
</file>

<file path=ppt/theme/theme2.xml><?xml version="1.0" encoding="utf-8"?>
<a:theme xmlns:a="http://schemas.openxmlformats.org/drawingml/2006/main" name="6_Page Number Only">
  <a:themeElements>
    <a:clrScheme name="Jaguar Land Rover Core Colour Palette">
      <a:dk1>
        <a:srgbClr val="000000"/>
      </a:dk1>
      <a:lt1>
        <a:srgbClr val="FFFFFF"/>
      </a:lt1>
      <a:dk2>
        <a:srgbClr val="A7A9AC"/>
      </a:dk2>
      <a:lt2>
        <a:srgbClr val="63666A"/>
      </a:lt2>
      <a:accent1>
        <a:srgbClr val="8F993E"/>
      </a:accent1>
      <a:accent2>
        <a:srgbClr val="B6ADA5"/>
      </a:accent2>
      <a:accent3>
        <a:srgbClr val="D7D7D7"/>
      </a:accent3>
      <a:accent4>
        <a:srgbClr val="ACACAC"/>
      </a:accent4>
      <a:accent5>
        <a:srgbClr val="7D7D7D"/>
      </a:accent5>
      <a:accent6>
        <a:srgbClr val="464646"/>
      </a:accent6>
      <a:hlink>
        <a:srgbClr val="A7A9AC"/>
      </a:hlink>
      <a:folHlink>
        <a:srgbClr val="63666A"/>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464646"/>
        </a:dk1>
        <a:lt1>
          <a:srgbClr val="FFFFFF"/>
        </a:lt1>
        <a:dk2>
          <a:srgbClr val="000000"/>
        </a:dk2>
        <a:lt2>
          <a:srgbClr val="FF6418"/>
        </a:lt2>
        <a:accent1>
          <a:srgbClr val="001E2F"/>
        </a:accent1>
        <a:accent2>
          <a:srgbClr val="FFCB4F"/>
        </a:accent2>
        <a:accent3>
          <a:srgbClr val="FFFFFF"/>
        </a:accent3>
        <a:accent4>
          <a:srgbClr val="3A3A3A"/>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FF6418"/>
        </a:lt2>
        <a:accent1>
          <a:srgbClr val="001E2F"/>
        </a:accent1>
        <a:accent2>
          <a:srgbClr val="FFCB4F"/>
        </a:accent2>
        <a:accent3>
          <a:srgbClr val="FFFFFF"/>
        </a:accent3>
        <a:accent4>
          <a:srgbClr val="000000"/>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4" id="{1EF6F3DB-BF46-469E-A12A-45F5A75A7E8C}" vid="{CF676CA1-4717-4823-949A-23026CFACAB8}"/>
    </a:ext>
  </a:ext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4807</TotalTime>
  <Words>1035</Words>
  <Application>Microsoft Macintosh PowerPoint</Application>
  <PresentationFormat>On-screen Show (16:9)</PresentationFormat>
  <Paragraphs>383</Paragraphs>
  <Slides>20</Slides>
  <Notes>8</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20</vt:i4>
      </vt:variant>
    </vt:vector>
  </HeadingPairs>
  <TitlesOfParts>
    <vt:vector size="25" baseType="lpstr">
      <vt:lpstr>Arial</vt:lpstr>
      <vt:lpstr>Calibri</vt:lpstr>
      <vt:lpstr>Wingdings</vt:lpstr>
      <vt:lpstr>JLR</vt:lpstr>
      <vt:lpstr>6_Page Number Only</vt:lpstr>
      <vt:lpstr>REMOTELY ACTIVATED CONTROL AND DEMAND RESPONSE OF AGGREGATED ELECTRIC VEHICLES</vt:lpstr>
      <vt:lpstr>PowerPoint Presentation</vt:lpstr>
      <vt:lpstr>PROJECT SCOPE OBJECTIVES</vt:lpstr>
      <vt:lpstr>SYSTEM LOGIC CHARGE CONTROL WITHOUT DSR</vt:lpstr>
      <vt:lpstr>SYSTEM LOGIC CHARGE CONTROL WITH DSR</vt:lpstr>
      <vt:lpstr>POTENTIAL OF SERVICE NEED FOR DEMAND RESPONSE</vt:lpstr>
      <vt:lpstr>REVIEW OF FINDINGS DEMAND RESPONSE MECHANISMS</vt:lpstr>
      <vt:lpstr>REVIEW OF FINDINGS FREQUENCY RESPONSE SERVICES</vt:lpstr>
      <vt:lpstr>REVIEW OF FINDINGS RESERVE SERVICES</vt:lpstr>
      <vt:lpstr>REVIEW OF FINDINGS  RIVAL TECHNOLOGIES</vt:lpstr>
      <vt:lpstr>VEHICLE DEFINITIONS BEV and PHEV</vt:lpstr>
      <vt:lpstr>DRIVER PROFILES POSSIBLE DATA FOR ANALYSIS</vt:lpstr>
      <vt:lpstr>DRIVER PROFILES USE CASES</vt:lpstr>
      <vt:lpstr>FLEET DEFINITIONS BEV and PHEV</vt:lpstr>
      <vt:lpstr>KEY CHALLENGES TO DATE</vt:lpstr>
      <vt:lpstr>TO DO SUBTITLE</vt:lpstr>
      <vt:lpstr>PowerPoint Presentation</vt:lpstr>
      <vt:lpstr>PROJECT TIMELINE  SEMESTER 1</vt:lpstr>
      <vt:lpstr>PROJECT TIMELINE  SEMESTER 2</vt:lpstr>
      <vt:lpstr>TEMPLATE SUBTITLE</vt:lpstr>
    </vt:vector>
  </TitlesOfParts>
  <Company>Jaguar Land Rover</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Sampat, Abhishek (A.)</dc:creator>
  <cp:lastModifiedBy>MCDONALD Michael</cp:lastModifiedBy>
  <cp:revision>120</cp:revision>
  <cp:lastPrinted>2017-01-31T18:04:48Z</cp:lastPrinted>
  <dcterms:created xsi:type="dcterms:W3CDTF">2017-01-18T13:41:14Z</dcterms:created>
  <dcterms:modified xsi:type="dcterms:W3CDTF">2018-02-05T03:22:57Z</dcterms:modified>
</cp:coreProperties>
</file>